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handoutMasterIdLst>
    <p:handoutMasterId r:id="rId16"/>
  </p:handoutMasterIdLst>
  <p:sldIdLst>
    <p:sldId id="278" r:id="rId2"/>
    <p:sldId id="297" r:id="rId3"/>
    <p:sldId id="295" r:id="rId4"/>
    <p:sldId id="328" r:id="rId5"/>
    <p:sldId id="313" r:id="rId6"/>
    <p:sldId id="329" r:id="rId7"/>
    <p:sldId id="327" r:id="rId8"/>
    <p:sldId id="290" r:id="rId9"/>
    <p:sldId id="312" r:id="rId10"/>
    <p:sldId id="302" r:id="rId11"/>
    <p:sldId id="266" r:id="rId12"/>
    <p:sldId id="316" r:id="rId13"/>
    <p:sldId id="294" r:id="rId14"/>
  </p:sldIdLst>
  <p:sldSz cx="9144000" cy="6858000" type="screen4x3"/>
  <p:notesSz cx="6745288" cy="98821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196A1E-5DCB-4775-BFD4-C8990EBCA4CD}" v="1" dt="2024-10-07T14:37:51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>
      <p:cViewPr varScale="1">
        <p:scale>
          <a:sx n="78" d="100"/>
          <a:sy n="78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ek O'Reilly" userId="934c4b2c-2cb9-4949-aacb-297bb7d3fb03" providerId="ADAL" clId="{1A196A1E-5DCB-4775-BFD4-C8990EBCA4CD}"/>
    <pc:docChg chg="custSel addSld modSld sldOrd">
      <pc:chgData name="Derek O'Reilly" userId="934c4b2c-2cb9-4949-aacb-297bb7d3fb03" providerId="ADAL" clId="{1A196A1E-5DCB-4775-BFD4-C8990EBCA4CD}" dt="2024-10-07T14:45:42.189" v="506" actId="20577"/>
      <pc:docMkLst>
        <pc:docMk/>
      </pc:docMkLst>
      <pc:sldChg chg="modSp mod">
        <pc:chgData name="Derek O'Reilly" userId="934c4b2c-2cb9-4949-aacb-297bb7d3fb03" providerId="ADAL" clId="{1A196A1E-5DCB-4775-BFD4-C8990EBCA4CD}" dt="2024-10-07T14:45:42.189" v="506" actId="20577"/>
        <pc:sldMkLst>
          <pc:docMk/>
          <pc:sldMk cId="2725381808" sldId="294"/>
        </pc:sldMkLst>
        <pc:spChg chg="mod">
          <ac:chgData name="Derek O'Reilly" userId="934c4b2c-2cb9-4949-aacb-297bb7d3fb03" providerId="ADAL" clId="{1A196A1E-5DCB-4775-BFD4-C8990EBCA4CD}" dt="2024-10-07T14:45:42.189" v="506" actId="20577"/>
          <ac:spMkLst>
            <pc:docMk/>
            <pc:sldMk cId="2725381808" sldId="294"/>
            <ac:spMk id="8" creationId="{00000000-0000-0000-0000-000000000000}"/>
          </ac:spMkLst>
        </pc:spChg>
      </pc:sldChg>
      <pc:sldChg chg="modSp mod">
        <pc:chgData name="Derek O'Reilly" userId="934c4b2c-2cb9-4949-aacb-297bb7d3fb03" providerId="ADAL" clId="{1A196A1E-5DCB-4775-BFD4-C8990EBCA4CD}" dt="2024-10-07T14:41:57.320" v="407" actId="20577"/>
        <pc:sldMkLst>
          <pc:docMk/>
          <pc:sldMk cId="2739574925" sldId="295"/>
        </pc:sldMkLst>
        <pc:spChg chg="mod">
          <ac:chgData name="Derek O'Reilly" userId="934c4b2c-2cb9-4949-aacb-297bb7d3fb03" providerId="ADAL" clId="{1A196A1E-5DCB-4775-BFD4-C8990EBCA4CD}" dt="2024-10-07T14:41:57.320" v="407" actId="20577"/>
          <ac:spMkLst>
            <pc:docMk/>
            <pc:sldMk cId="2739574925" sldId="295"/>
            <ac:spMk id="3" creationId="{00000000-0000-0000-0000-000000000000}"/>
          </ac:spMkLst>
        </pc:spChg>
      </pc:sldChg>
      <pc:sldChg chg="modSp mod">
        <pc:chgData name="Derek O'Reilly" userId="934c4b2c-2cb9-4949-aacb-297bb7d3fb03" providerId="ADAL" clId="{1A196A1E-5DCB-4775-BFD4-C8990EBCA4CD}" dt="2024-10-07T14:44:48.343" v="471" actId="20577"/>
        <pc:sldMkLst>
          <pc:docMk/>
          <pc:sldMk cId="576361254" sldId="312"/>
        </pc:sldMkLst>
        <pc:spChg chg="mod">
          <ac:chgData name="Derek O'Reilly" userId="934c4b2c-2cb9-4949-aacb-297bb7d3fb03" providerId="ADAL" clId="{1A196A1E-5DCB-4775-BFD4-C8990EBCA4CD}" dt="2024-10-07T14:44:48.343" v="471" actId="20577"/>
          <ac:spMkLst>
            <pc:docMk/>
            <pc:sldMk cId="576361254" sldId="312"/>
            <ac:spMk id="2" creationId="{00000000-0000-0000-0000-000000000000}"/>
          </ac:spMkLst>
        </pc:spChg>
      </pc:sldChg>
      <pc:sldChg chg="modSp add mod ord">
        <pc:chgData name="Derek O'Reilly" userId="934c4b2c-2cb9-4949-aacb-297bb7d3fb03" providerId="ADAL" clId="{1A196A1E-5DCB-4775-BFD4-C8990EBCA4CD}" dt="2024-10-07T14:43:37.669" v="410" actId="20577"/>
        <pc:sldMkLst>
          <pc:docMk/>
          <pc:sldMk cId="1915228338" sldId="329"/>
        </pc:sldMkLst>
        <pc:spChg chg="mod">
          <ac:chgData name="Derek O'Reilly" userId="934c4b2c-2cb9-4949-aacb-297bb7d3fb03" providerId="ADAL" clId="{1A196A1E-5DCB-4775-BFD4-C8990EBCA4CD}" dt="2024-10-07T14:43:37.669" v="410" actId="20577"/>
          <ac:spMkLst>
            <pc:docMk/>
            <pc:sldMk cId="1915228338" sldId="329"/>
            <ac:spMk id="2" creationId="{00000000-0000-0000-0000-000000000000}"/>
          </ac:spMkLst>
        </pc:spChg>
        <pc:spChg chg="mod">
          <ac:chgData name="Derek O'Reilly" userId="934c4b2c-2cb9-4949-aacb-297bb7d3fb03" providerId="ADAL" clId="{1A196A1E-5DCB-4775-BFD4-C8990EBCA4CD}" dt="2024-10-07T14:36:15.735" v="36" actId="20577"/>
          <ac:spMkLst>
            <pc:docMk/>
            <pc:sldMk cId="1915228338" sldId="329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2958" cy="495825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0769" y="1"/>
            <a:ext cx="2922958" cy="495825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>
              <a:defRPr sz="1200"/>
            </a:lvl1pPr>
          </a:lstStyle>
          <a:p>
            <a:fld id="{B7B8785C-231A-4A61-8992-5A41F6E606D2}" type="datetimeFigureOut">
              <a:rPr lang="en-IE" smtClean="0"/>
              <a:t>07/10/2024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6365"/>
            <a:ext cx="2922958" cy="495824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0769" y="9386365"/>
            <a:ext cx="2922958" cy="495824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r">
              <a:defRPr sz="1200"/>
            </a:lvl1pPr>
          </a:lstStyle>
          <a:p>
            <a:fld id="{7D1F4B51-7CD1-467C-8052-34A9B533C2E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219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2958" cy="495825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0769" y="1"/>
            <a:ext cx="2922958" cy="495825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>
              <a:defRPr sz="1200"/>
            </a:lvl1pPr>
          </a:lstStyle>
          <a:p>
            <a:fld id="{4B0F219D-8314-4560-A213-21A0C6682327}" type="datetimeFigureOut">
              <a:rPr lang="en-IE" smtClean="0"/>
              <a:t>07/10/2024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5075"/>
            <a:ext cx="4446588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2" tIns="45441" rIns="90882" bIns="45441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529" y="4755802"/>
            <a:ext cx="5396230" cy="3891112"/>
          </a:xfrm>
          <a:prstGeom prst="rect">
            <a:avLst/>
          </a:prstGeom>
        </p:spPr>
        <p:txBody>
          <a:bodyPr vert="horz" lIns="90882" tIns="45441" rIns="90882" bIns="4544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6365"/>
            <a:ext cx="2922958" cy="495824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0769" y="9386365"/>
            <a:ext cx="2922958" cy="495824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r">
              <a:defRPr sz="1200"/>
            </a:lvl1pPr>
          </a:lstStyle>
          <a:p>
            <a:fld id="{CE2162BD-836E-49D1-976F-D0BD3360ABE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583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11D0616E-4EB6-5723-07A7-D4D739DEDB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73BA1EA9-2B6E-E470-374D-7AF969E9D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IE" altLang="en-US">
                <a:latin typeface="Arial" panose="020B0604020202020204" pitchFamily="34" charset="0"/>
              </a:rPr>
              <a:t>You tube video: 1. Prep: agenda, 2. Chair, 3. Layout, 4. Timing, 5. Icebreaker, 6. The “hanger”, 7. Five minute bell, 8. Minutes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B6554E4B-B2A3-49BF-F824-35EE962D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4878A9F-F9D6-4021-8189-A2626A5015F8}" type="slidenum">
              <a:rPr lang="en-GB" altLang="en-US"/>
              <a:pPr>
                <a:spcBef>
                  <a:spcPct val="0"/>
                </a:spcBef>
              </a:pPr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IE" altLang="en-US">
                <a:latin typeface="Arial" panose="020B0604020202020204" pitchFamily="34" charset="0"/>
              </a:rPr>
              <a:t>You tube video: 1. Prep: agenda, 2. Chair, 3. Layout, 4. Timing, 5. Icebreaker, 6. The “hanger”, 7. Five minute bell, 8. Minutes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125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935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972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8513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57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29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01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73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AEAD3D-F34D-4329-B130-71A1DFB39785}" type="slidenum">
              <a:rPr lang="en-GB" altLang="en-US" smtClean="0"/>
              <a:pPr>
                <a:spcBef>
                  <a:spcPct val="0"/>
                </a:spcBef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870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49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5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8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3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42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1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3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65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5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50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6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503EC-375B-43FE-A338-109BD9FC637C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07/10/2024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9C16C-7B4A-471C-B961-56E6D219C279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78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michaelireland.ie/resource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o.ie/" TargetMode="External"/><Relationship Id="rId2" Type="http://schemas.openxmlformats.org/officeDocument/2006/relationships/hyperlink" Target="https://www.charitiesregulator.ie/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893"/>
            <a:ext cx="9144000" cy="51422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2460162"/>
            <a:ext cx="7344816" cy="2380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endParaRPr lang="en-IE" sz="15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IE" sz="28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Good Governance for Arts Organisations</a:t>
            </a:r>
          </a:p>
          <a:p>
            <a:pPr>
              <a:spcAft>
                <a:spcPts val="450"/>
              </a:spcAft>
            </a:pPr>
            <a:endParaRPr lang="en-IE" sz="16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IE" sz="16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Derek O’Reilly</a:t>
            </a:r>
          </a:p>
          <a:p>
            <a:pPr>
              <a:spcAft>
                <a:spcPts val="300"/>
              </a:spcAft>
            </a:pPr>
            <a:endParaRPr lang="en-IE" sz="13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GB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Manager</a:t>
            </a:r>
            <a:endParaRPr lang="en-IE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12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5576" y="1484784"/>
            <a:ext cx="7408333" cy="4680520"/>
          </a:xfrm>
        </p:spPr>
        <p:txBody>
          <a:bodyPr>
            <a:normAutofit/>
          </a:bodyPr>
          <a:lstStyle/>
          <a:p>
            <a:pPr marL="0" indent="0" defTabSz="685800">
              <a:lnSpc>
                <a:spcPct val="110000"/>
              </a:lnSpc>
              <a:spcBef>
                <a:spcPts val="750"/>
              </a:spcBef>
              <a:buClrTx/>
              <a:buNone/>
            </a:pPr>
            <a:endParaRPr lang="en-GB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971599" y="392614"/>
            <a:ext cx="741682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300" dirty="0">
                <a:solidFill>
                  <a:srgbClr val="002060"/>
                </a:solidFill>
                <a:latin typeface="Arial Black" panose="020B0A04020102020204" pitchFamily="34" charset="0"/>
              </a:rPr>
              <a:t>The six principles</a:t>
            </a:r>
            <a:endParaRPr lang="en-IE" sz="33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382855"/>
            <a:ext cx="7704855" cy="47824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AA5BE8-BFA1-43AB-A453-4769D53B69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4" y="6421990"/>
            <a:ext cx="870426" cy="30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29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>
            <a:extLst>
              <a:ext uri="{FF2B5EF4-FFF2-40B4-BE49-F238E27FC236}">
                <a16:creationId xmlns:a16="http://schemas.microsoft.com/office/drawing/2014/main" id="{7BEA8785-1AA3-B88B-BB6F-9027E9733D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14400"/>
            <a:r>
              <a:rPr lang="en-IE" alt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SUCCESSFUL MEETINGS</a:t>
            </a:r>
            <a:endParaRPr lang="en-GB" alt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E01F996-5F99-EE45-F425-FE17858CF6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4090988"/>
          </a:xfrm>
        </p:spPr>
        <p:txBody>
          <a:bodyPr/>
          <a:lstStyle/>
          <a:p>
            <a:pPr>
              <a:buSzPct val="100000"/>
              <a:defRPr/>
            </a:pPr>
            <a:r>
              <a:rPr lang="en-IE" sz="2800" dirty="0">
                <a:solidFill>
                  <a:srgbClr val="002060"/>
                </a:solidFill>
              </a:rPr>
              <a:t>Have a clear purpose</a:t>
            </a:r>
          </a:p>
          <a:p>
            <a:pPr>
              <a:buSzPct val="100000"/>
              <a:defRPr/>
            </a:pPr>
            <a:r>
              <a:rPr lang="en-IE" sz="2800" dirty="0">
                <a:solidFill>
                  <a:srgbClr val="002060"/>
                </a:solidFill>
              </a:rPr>
              <a:t>Share out the work</a:t>
            </a:r>
          </a:p>
          <a:p>
            <a:pPr>
              <a:buSzPct val="100000"/>
              <a:defRPr/>
            </a:pPr>
            <a:r>
              <a:rPr lang="en-IE" sz="2800" dirty="0">
                <a:solidFill>
                  <a:srgbClr val="002060"/>
                </a:solidFill>
              </a:rPr>
              <a:t>Have a clear agenda</a:t>
            </a:r>
          </a:p>
          <a:p>
            <a:pPr>
              <a:buSzPct val="100000"/>
              <a:defRPr/>
            </a:pPr>
            <a:r>
              <a:rPr lang="en-IE" sz="2800" dirty="0">
                <a:solidFill>
                  <a:srgbClr val="002060"/>
                </a:solidFill>
              </a:rPr>
              <a:t>Produce clear, complete &amp; correct minutes</a:t>
            </a:r>
          </a:p>
          <a:p>
            <a:pPr>
              <a:buSzPct val="100000"/>
              <a:defRPr/>
            </a:pPr>
            <a:r>
              <a:rPr lang="en-IE" sz="2800" dirty="0">
                <a:solidFill>
                  <a:srgbClr val="002060"/>
                </a:solidFill>
              </a:rPr>
              <a:t>Have agreed ground rules i.e. a Code of Conduct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IE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IE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IE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IE" dirty="0"/>
          </a:p>
          <a:p>
            <a:pPr marL="533400" indent="-533400" eaLnBrk="1" hangingPunct="1">
              <a:buFontTx/>
              <a:buAutoNum type="arabicPeriod"/>
              <a:defRPr/>
            </a:pPr>
            <a:endParaRPr lang="en-GB" dirty="0"/>
          </a:p>
          <a:p>
            <a:pPr marL="533400" indent="-533400" eaLnBrk="1" hangingPunct="1"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alt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Board Code of Conduct</a:t>
            </a:r>
            <a:endParaRPr lang="en-GB" alt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487" y="1690689"/>
            <a:ext cx="7693025" cy="4317131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GB" sz="2800">
                <a:solidFill>
                  <a:srgbClr val="002060"/>
                </a:solidFill>
              </a:rPr>
              <a:t>Honesty</a:t>
            </a:r>
            <a:endParaRPr lang="en-GB" sz="2800" dirty="0">
              <a:solidFill>
                <a:srgbClr val="002060"/>
              </a:solidFill>
            </a:endParaRPr>
          </a:p>
          <a:p>
            <a:pPr marL="533400" indent="-533400" eaLnBrk="1" hangingPunct="1">
              <a:defRPr/>
            </a:pPr>
            <a:r>
              <a:rPr lang="en-GB" sz="2800" dirty="0">
                <a:solidFill>
                  <a:srgbClr val="002060"/>
                </a:solidFill>
              </a:rPr>
              <a:t>Respect</a:t>
            </a:r>
          </a:p>
          <a:p>
            <a:pPr marL="533400" indent="-533400" eaLnBrk="1" hangingPunct="1">
              <a:defRPr/>
            </a:pPr>
            <a:r>
              <a:rPr lang="en-GB" sz="2800" dirty="0">
                <a:solidFill>
                  <a:srgbClr val="002060"/>
                </a:solidFill>
              </a:rPr>
              <a:t>Independence</a:t>
            </a:r>
          </a:p>
          <a:p>
            <a:pPr marL="533400" indent="-533400" eaLnBrk="1" hangingPunct="1">
              <a:defRPr/>
            </a:pPr>
            <a:r>
              <a:rPr lang="en-GB" sz="2800" dirty="0">
                <a:solidFill>
                  <a:srgbClr val="002060"/>
                </a:solidFill>
              </a:rPr>
              <a:t>Commitment</a:t>
            </a:r>
          </a:p>
          <a:p>
            <a:pPr marL="533400" indent="-533400" eaLnBrk="1" hangingPunct="1">
              <a:defRPr/>
            </a:pPr>
            <a:r>
              <a:rPr lang="en-GB" sz="2800" dirty="0">
                <a:solidFill>
                  <a:srgbClr val="002060"/>
                </a:solidFill>
              </a:rPr>
              <a:t>Open-minded</a:t>
            </a:r>
          </a:p>
          <a:p>
            <a:pPr marL="533400" indent="-533400" eaLnBrk="1" hangingPunct="1">
              <a:defRPr/>
            </a:pPr>
            <a:r>
              <a:rPr lang="en-GB" sz="2800" dirty="0">
                <a:solidFill>
                  <a:srgbClr val="002060"/>
                </a:solidFill>
              </a:rPr>
              <a:t>Impartial</a:t>
            </a:r>
          </a:p>
          <a:p>
            <a:pPr marL="533400" indent="-533400" eaLnBrk="1" hangingPunct="1">
              <a:defRPr/>
            </a:pPr>
            <a:r>
              <a:rPr lang="en-GB" sz="2800" dirty="0">
                <a:solidFill>
                  <a:srgbClr val="002060"/>
                </a:solidFill>
              </a:rPr>
              <a:t>Supportive</a:t>
            </a:r>
          </a:p>
          <a:p>
            <a:pPr marL="533400" indent="-533400" eaLnBrk="1" hangingPunct="1">
              <a:defRPr/>
            </a:pPr>
            <a:r>
              <a:rPr lang="en-GB" sz="2800" dirty="0">
                <a:solidFill>
                  <a:srgbClr val="002060"/>
                </a:solidFill>
              </a:rPr>
              <a:t>Confidentiality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C9F16E-93E1-24AF-1E48-365626AF9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05064"/>
            <a:ext cx="1854200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568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893"/>
            <a:ext cx="9144000" cy="51422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2460162"/>
            <a:ext cx="572174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endParaRPr lang="en-IE" sz="15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IE" sz="28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Check out our website:</a:t>
            </a:r>
          </a:p>
          <a:p>
            <a:pPr>
              <a:spcAft>
                <a:spcPts val="450"/>
              </a:spcAft>
            </a:pPr>
            <a:endParaRPr lang="en-IE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en-I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https://www.carmichaelireland.ie/resources/</a:t>
            </a:r>
            <a:r>
              <a:rPr lang="en-I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450"/>
              </a:spcAft>
            </a:pPr>
            <a:r>
              <a:rPr lang="en-I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450"/>
              </a:spcAft>
            </a:pPr>
            <a:endParaRPr lang="en-IE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50"/>
              </a:spcAft>
            </a:pPr>
            <a:endParaRPr lang="en-IE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8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012" y="154252"/>
            <a:ext cx="8397187" cy="1325563"/>
          </a:xfrm>
        </p:spPr>
        <p:txBody>
          <a:bodyPr>
            <a:normAutofit/>
          </a:bodyPr>
          <a:lstStyle/>
          <a:p>
            <a:pPr defTabSz="914400"/>
            <a:r>
              <a:rPr lang="en-IE" dirty="0">
                <a:solidFill>
                  <a:srgbClr val="002060"/>
                </a:solidFill>
                <a:latin typeface="Arial Black" panose="020B0A04020102020204" pitchFamily="34" charset="0"/>
              </a:rPr>
              <a:t>What is Good Governance?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704564" y="1412776"/>
            <a:ext cx="748883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921C833-A159-4E5A-842F-92FB45DED2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4" y="6421990"/>
            <a:ext cx="870426" cy="305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584" y="1916832"/>
            <a:ext cx="73658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>
                <a:solidFill>
                  <a:srgbClr val="002060"/>
                </a:solidFill>
              </a:rPr>
              <a:t>Good Governance involves putting in place systems and processes to ensure that your organisation achieves its objectives with integrity and is managed in an effective, efficient, accountable and transparent way</a:t>
            </a:r>
            <a:r>
              <a:rPr lang="en-I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5565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412776"/>
            <a:ext cx="727474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14400"/>
            <a:r>
              <a:rPr lang="en-GB" dirty="0">
                <a:solidFill>
                  <a:srgbClr val="002060"/>
                </a:solidFill>
                <a:latin typeface="Arial Black" panose="020B0A04020102020204" pitchFamily="34" charset="0"/>
              </a:rPr>
              <a:t>Governance and Management</a:t>
            </a:r>
            <a:endParaRPr lang="en-IE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44824"/>
            <a:ext cx="7886700" cy="4855394"/>
          </a:xfrm>
        </p:spPr>
        <p:txBody>
          <a:bodyPr/>
          <a:lstStyle/>
          <a:p>
            <a:r>
              <a:rPr lang="en-IE" sz="2400" dirty="0">
                <a:solidFill>
                  <a:srgbClr val="002060"/>
                </a:solidFill>
              </a:rPr>
              <a:t>Governance involves providing oversight for your organisation to ensure it achieves its objectives (Board)</a:t>
            </a:r>
          </a:p>
          <a:p>
            <a:r>
              <a:rPr lang="en-IE" sz="2400" dirty="0">
                <a:solidFill>
                  <a:srgbClr val="002060"/>
                </a:solidFill>
              </a:rPr>
              <a:t>Management involves ensuring the organisation’s resources are used in the best possible way to achieve its objectives (Manager/Staff)</a:t>
            </a:r>
          </a:p>
          <a:p>
            <a:r>
              <a:rPr lang="en-IE" sz="2400" dirty="0">
                <a:solidFill>
                  <a:srgbClr val="002060"/>
                </a:solidFill>
              </a:rPr>
              <a:t>In all-volunteer organisations, sometimes the same people have to do both!</a:t>
            </a:r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3957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22313" y="765175"/>
            <a:ext cx="7924800" cy="1143000"/>
          </a:xfrm>
        </p:spPr>
        <p:txBody>
          <a:bodyPr>
            <a:normAutofit/>
          </a:bodyPr>
          <a:lstStyle/>
          <a:p>
            <a:pPr defTabSz="914400"/>
            <a:r>
              <a:rPr lang="en-GB" alt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Your Constitution</a:t>
            </a:r>
            <a:endParaRPr lang="en-IE" alt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800" dirty="0">
                <a:solidFill>
                  <a:srgbClr val="002060"/>
                </a:solidFill>
              </a:rPr>
              <a:t>Your Constitution outlines your purpose(s)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Your powers, e.g. to fundraise, to employ staff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Who your members are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How you manage AGMs and EGMs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Election of board members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How you manage board meetings</a:t>
            </a:r>
          </a:p>
          <a:p>
            <a:endParaRPr lang="en-IE" altLang="en-US" dirty="0"/>
          </a:p>
        </p:txBody>
      </p:sp>
    </p:spTree>
    <p:extLst>
      <p:ext uri="{BB962C8B-B14F-4D97-AF65-F5344CB8AC3E}">
        <p14:creationId xmlns:p14="http://schemas.microsoft.com/office/powerpoint/2010/main" val="2314361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22313" y="765175"/>
            <a:ext cx="7924800" cy="1143000"/>
          </a:xfrm>
        </p:spPr>
        <p:txBody>
          <a:bodyPr>
            <a:normAutofit/>
          </a:bodyPr>
          <a:lstStyle/>
          <a:p>
            <a:pPr defTabSz="914400"/>
            <a:r>
              <a:rPr lang="en-GB" alt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Board Responsibilities</a:t>
            </a:r>
            <a:endParaRPr lang="en-IE" alt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800" dirty="0">
                <a:solidFill>
                  <a:srgbClr val="002060"/>
                </a:solidFill>
              </a:rPr>
              <a:t>Be clear about your collective </a:t>
            </a:r>
            <a:r>
              <a:rPr lang="en-GB" altLang="en-US" sz="2800" b="1" dirty="0">
                <a:solidFill>
                  <a:srgbClr val="002060"/>
                </a:solidFill>
              </a:rPr>
              <a:t>purpose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Agree on achievable </a:t>
            </a:r>
            <a:r>
              <a:rPr lang="en-GB" altLang="en-US" sz="2800" b="1" dirty="0">
                <a:solidFill>
                  <a:srgbClr val="002060"/>
                </a:solidFill>
              </a:rPr>
              <a:t>objectives, plans and strategy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Agree operational </a:t>
            </a:r>
            <a:r>
              <a:rPr lang="en-GB" altLang="en-US" sz="2800" b="1" dirty="0">
                <a:solidFill>
                  <a:srgbClr val="002060"/>
                </a:solidFill>
              </a:rPr>
              <a:t>policies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Ensure</a:t>
            </a:r>
            <a:r>
              <a:rPr lang="en-GB" altLang="en-US" sz="2800" b="1" dirty="0">
                <a:solidFill>
                  <a:srgbClr val="002060"/>
                </a:solidFill>
              </a:rPr>
              <a:t> financial </a:t>
            </a:r>
            <a:r>
              <a:rPr lang="en-GB" altLang="en-US" sz="2800" dirty="0">
                <a:solidFill>
                  <a:srgbClr val="002060"/>
                </a:solidFill>
              </a:rPr>
              <a:t>controls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Know your </a:t>
            </a:r>
            <a:r>
              <a:rPr lang="en-GB" altLang="en-US" sz="2800" b="1" dirty="0">
                <a:solidFill>
                  <a:srgbClr val="002060"/>
                </a:solidFill>
              </a:rPr>
              <a:t>legal and regulatory </a:t>
            </a:r>
            <a:r>
              <a:rPr lang="en-GB" altLang="en-US" sz="2800" dirty="0">
                <a:solidFill>
                  <a:srgbClr val="002060"/>
                </a:solidFill>
              </a:rPr>
              <a:t>obligations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Understand and manage </a:t>
            </a:r>
            <a:r>
              <a:rPr lang="en-GB" altLang="en-US" sz="2800" b="1" dirty="0">
                <a:solidFill>
                  <a:srgbClr val="002060"/>
                </a:solidFill>
              </a:rPr>
              <a:t>risk</a:t>
            </a:r>
          </a:p>
          <a:p>
            <a:endParaRPr lang="en-GB" altLang="en-US" sz="2800" dirty="0">
              <a:solidFill>
                <a:srgbClr val="002060"/>
              </a:solidFill>
            </a:endParaRPr>
          </a:p>
          <a:p>
            <a:endParaRPr lang="en-IE" altLang="en-US" dirty="0"/>
          </a:p>
        </p:txBody>
      </p:sp>
    </p:spTree>
    <p:extLst>
      <p:ext uri="{BB962C8B-B14F-4D97-AF65-F5344CB8AC3E}">
        <p14:creationId xmlns:p14="http://schemas.microsoft.com/office/powerpoint/2010/main" val="3221730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9809" y="1268760"/>
            <a:ext cx="7408333" cy="5112568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Some organisations are Charities, registered with the Charities Regulatory Authority (CRA) </a:t>
            </a:r>
            <a:r>
              <a:rPr lang="en-IE" sz="2000" dirty="0">
                <a:hlinkClick r:id="rId2"/>
              </a:rPr>
              <a:t>Home | Charities Regulator</a:t>
            </a:r>
            <a:endParaRPr lang="en-IE" sz="2800" dirty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Some organisations are Companies Limited by Guarantee (CLG), registered with the Companies Registration Office (CRO) </a:t>
            </a:r>
            <a:r>
              <a:rPr lang="en-IE" sz="2000" dirty="0">
                <a:hlinkClick r:id="rId3"/>
              </a:rPr>
              <a:t>Home - CRO</a:t>
            </a:r>
            <a:endParaRPr lang="en-IE" sz="2800" dirty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Some are both!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64528"/>
            <a:ext cx="852875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300" dirty="0">
                <a:solidFill>
                  <a:srgbClr val="002060"/>
                </a:solidFill>
                <a:latin typeface="Arial Black" panose="020B0A04020102020204" pitchFamily="34" charset="0"/>
              </a:rPr>
              <a:t>Legal Status</a:t>
            </a:r>
            <a:endParaRPr lang="en-I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28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9809" y="1268760"/>
            <a:ext cx="7408333" cy="5112568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Act in good faith and in the company’s interests</a:t>
            </a:r>
          </a:p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Act honestly and responsibly</a:t>
            </a:r>
          </a:p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Act in accordance with the constitution and exercise powers only for lawful purposes</a:t>
            </a:r>
          </a:p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Do not use company property for own or others’ use unless approved by members or in the constitution</a:t>
            </a:r>
          </a:p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Avoid conflicts of interests</a:t>
            </a:r>
          </a:p>
          <a:p>
            <a:pPr>
              <a:spcAft>
                <a:spcPts val="1200"/>
              </a:spcAft>
              <a:buClrTx/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Exercise care, skill and diligence</a:t>
            </a:r>
          </a:p>
          <a:p>
            <a:pPr>
              <a:spcAft>
                <a:spcPts val="1200"/>
              </a:spcAft>
              <a:buClrTx/>
              <a:buSzPct val="100000"/>
            </a:pPr>
            <a:endParaRPr lang="en-IE" sz="28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64528"/>
            <a:ext cx="852875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300" dirty="0">
                <a:solidFill>
                  <a:srgbClr val="002060"/>
                </a:solidFill>
                <a:latin typeface="Arial Black" panose="020B0A04020102020204" pitchFamily="34" charset="0"/>
              </a:rPr>
              <a:t>Company Director Responsibilities</a:t>
            </a:r>
            <a:endParaRPr lang="en-I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057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Comply with your Constitution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Manage your resources responsibly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Ensure public benefit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Act in your charity’s best interests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Act with reasonable skill and care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Be accountable and comply with the law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Comply with the Charities Governance Code</a:t>
            </a:r>
            <a:endParaRPr lang="en-IE" sz="2800" dirty="0">
              <a:solidFill>
                <a:srgbClr val="00206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 Black" panose="020B0A04020102020204" pitchFamily="34" charset="0"/>
              </a:rPr>
              <a:t>Charity Trustee Responsibilities</a:t>
            </a:r>
            <a:endParaRPr lang="en-IE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380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79" y="2753544"/>
            <a:ext cx="5456062" cy="410445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85239" y="1988840"/>
            <a:ext cx="6222325" cy="408396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SzPct val="100000"/>
            </a:pPr>
            <a:r>
              <a:rPr lang="en-IE" sz="2800" dirty="0">
                <a:solidFill>
                  <a:srgbClr val="002060"/>
                </a:solidFill>
              </a:rPr>
              <a:t>Explains minimum standards for charity governance 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Ensures charities can achieve their purpose in an accountable way</a:t>
            </a:r>
          </a:p>
          <a:p>
            <a:pPr>
              <a:spcAft>
                <a:spcPts val="1200"/>
              </a:spcAft>
              <a:buSzPct val="100000"/>
            </a:pPr>
            <a:r>
              <a:rPr lang="en-GB" sz="2800" dirty="0">
                <a:solidFill>
                  <a:srgbClr val="002060"/>
                </a:solidFill>
              </a:rPr>
              <a:t>All registered charities must comply with the Governance Code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Rectangle 3"/>
          <p:cNvSpPr/>
          <p:nvPr/>
        </p:nvSpPr>
        <p:spPr>
          <a:xfrm>
            <a:off x="1259632" y="548680"/>
            <a:ext cx="6234239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en-IE" sz="3300" dirty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+mj-cs"/>
              </a:rPr>
              <a:t>The Charities Governance Code</a:t>
            </a:r>
          </a:p>
        </p:txBody>
      </p:sp>
    </p:spTree>
    <p:extLst>
      <p:ext uri="{BB962C8B-B14F-4D97-AF65-F5344CB8AC3E}">
        <p14:creationId xmlns:p14="http://schemas.microsoft.com/office/powerpoint/2010/main" val="576361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1328</TotalTime>
  <Words>495</Words>
  <Application>Microsoft Office PowerPoint</Application>
  <PresentationFormat>On-screen Show (4:3)</PresentationFormat>
  <Paragraphs>79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Wingdings</vt:lpstr>
      <vt:lpstr>Office Theme</vt:lpstr>
      <vt:lpstr>PowerPoint Presentation</vt:lpstr>
      <vt:lpstr>What is Good Governance?</vt:lpstr>
      <vt:lpstr>Governance and Management</vt:lpstr>
      <vt:lpstr>Your Constitution</vt:lpstr>
      <vt:lpstr>Board Responsibilities</vt:lpstr>
      <vt:lpstr>PowerPoint Presentation</vt:lpstr>
      <vt:lpstr>PowerPoint Presentation</vt:lpstr>
      <vt:lpstr>Charity Trustee Responsibilities</vt:lpstr>
      <vt:lpstr>PowerPoint Presentation</vt:lpstr>
      <vt:lpstr>PowerPoint Presentation</vt:lpstr>
      <vt:lpstr>SUCCESSFUL MEETINGS</vt:lpstr>
      <vt:lpstr>Board Code of Conduct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Polio Support Group</dc:title>
  <dc:creator>TSS1</dc:creator>
  <cp:lastModifiedBy>Derek O'Reilly</cp:lastModifiedBy>
  <cp:revision>74</cp:revision>
  <cp:lastPrinted>2018-10-22T10:09:06Z</cp:lastPrinted>
  <dcterms:created xsi:type="dcterms:W3CDTF">2011-08-03T14:26:46Z</dcterms:created>
  <dcterms:modified xsi:type="dcterms:W3CDTF">2024-10-07T14:45:47Z</dcterms:modified>
</cp:coreProperties>
</file>