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75" r:id="rId2"/>
    <p:sldId id="257" r:id="rId3"/>
    <p:sldId id="258" r:id="rId4"/>
    <p:sldId id="270" r:id="rId5"/>
    <p:sldId id="267" r:id="rId6"/>
    <p:sldId id="276" r:id="rId7"/>
    <p:sldId id="278" r:id="rId8"/>
    <p:sldId id="263" r:id="rId9"/>
    <p:sldId id="279" r:id="rId10"/>
    <p:sldId id="262" r:id="rId11"/>
    <p:sldId id="277" r:id="rId12"/>
    <p:sldId id="280" r:id="rId13"/>
    <p:sldId id="281" r:id="rId14"/>
    <p:sldId id="261" r:id="rId1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ix8SBHP7M/yLkFdxmTTveq06EiD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33"/>
    <p:restoredTop sz="94632"/>
  </p:normalViewPr>
  <p:slideViewPr>
    <p:cSldViewPr snapToGrid="0">
      <p:cViewPr varScale="1">
        <p:scale>
          <a:sx n="71" d="100"/>
          <a:sy n="71" d="100"/>
        </p:scale>
        <p:origin x="168" y="3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26" Type="http://customschemas.google.com/relationships/presentationmetadata" Target="meta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notesMaster" Target="notesMasters/notesMaster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c8adc6e34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46" name="Google Shape;346;g2c8adc6e34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c792861756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g2c792861756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59" name="Google Shape;159;g2c792861756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c792861756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g2c792861756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59" name="Google Shape;159;g2c792861756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extLst>
      <p:ext uri="{BB962C8B-B14F-4D97-AF65-F5344CB8AC3E}">
        <p14:creationId xmlns:p14="http://schemas.microsoft.com/office/powerpoint/2010/main" val="3267491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c792861756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g2c792861756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59" name="Google Shape;159;g2c792861756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extLst>
      <p:ext uri="{BB962C8B-B14F-4D97-AF65-F5344CB8AC3E}">
        <p14:creationId xmlns:p14="http://schemas.microsoft.com/office/powerpoint/2010/main" val="2108533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c792861756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g2c792861756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59" name="Google Shape;159;g2c792861756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extLst>
      <p:ext uri="{BB962C8B-B14F-4D97-AF65-F5344CB8AC3E}">
        <p14:creationId xmlns:p14="http://schemas.microsoft.com/office/powerpoint/2010/main" val="2208326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4" name="Google Shape;14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c792861756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c792861756_0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9" name="Google Shape;109;g2c792861756_0_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c82304af53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g2c82304af53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69" name="Google Shape;16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extLst>
      <p:ext uri="{BB962C8B-B14F-4D97-AF65-F5344CB8AC3E}">
        <p14:creationId xmlns:p14="http://schemas.microsoft.com/office/powerpoint/2010/main" val="3869299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69" name="Google Shape;16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69" name="Google Shape;16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extLst>
      <p:ext uri="{BB962C8B-B14F-4D97-AF65-F5344CB8AC3E}">
        <p14:creationId xmlns:p14="http://schemas.microsoft.com/office/powerpoint/2010/main" val="878563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4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2"/>
        <p:cNvGrpSpPr/>
        <p:nvPr/>
      </p:nvGrpSpPr>
      <p:grpSpPr>
        <a:xfrm>
          <a:off x="0" y="0"/>
          <a:ext cx="0" cy="0"/>
          <a:chOff x="0" y="0"/>
          <a:chExt cx="0" cy="0"/>
        </a:xfrm>
      </p:grpSpPr>
      <p:sp>
        <p:nvSpPr>
          <p:cNvPr id="33" name="Google Shape;33;p3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3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5" name="Google Shape;3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8"/>
        <p:cNvGrpSpPr/>
        <p:nvPr/>
      </p:nvGrpSpPr>
      <p:grpSpPr>
        <a:xfrm>
          <a:off x="0" y="0"/>
          <a:ext cx="0" cy="0"/>
          <a:chOff x="0" y="0"/>
          <a:chExt cx="0" cy="0"/>
        </a:xfrm>
      </p:grpSpPr>
      <p:sp>
        <p:nvSpPr>
          <p:cNvPr id="39" name="Google Shape;39;p3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1" name="Google Shape;4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3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3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8"/>
          <p:cNvSpPr>
            <a:spLocks noGrp="1"/>
          </p:cNvSpPr>
          <p:nvPr>
            <p:ph type="pic" idx="2"/>
          </p:nvPr>
        </p:nvSpPr>
        <p:spPr>
          <a:xfrm>
            <a:off x="5183188" y="987425"/>
            <a:ext cx="6172200" cy="4873625"/>
          </a:xfrm>
          <a:prstGeom prst="rect">
            <a:avLst/>
          </a:prstGeom>
          <a:noFill/>
          <a:ln>
            <a:noFill/>
          </a:ln>
        </p:spPr>
      </p:sp>
      <p:sp>
        <p:nvSpPr>
          <p:cNvPr id="68" name="Google Shape;68;p3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hyperlink" Target="mailto:contact@promenade.i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contact@promenade.ie"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hyperlink" Target="https://www.promenade.ie/post/artist-open-call-2024-artist-suppor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7"/>
        <p:cNvGrpSpPr/>
        <p:nvPr/>
      </p:nvGrpSpPr>
      <p:grpSpPr>
        <a:xfrm>
          <a:off x="0" y="0"/>
          <a:ext cx="0" cy="0"/>
          <a:chOff x="0" y="0"/>
          <a:chExt cx="0" cy="0"/>
        </a:xfrm>
      </p:grpSpPr>
      <p:sp>
        <p:nvSpPr>
          <p:cNvPr id="348" name="Google Shape;348;g2c8adc6e345_0_0"/>
          <p:cNvSpPr/>
          <p:nvPr/>
        </p:nvSpPr>
        <p:spPr>
          <a:xfrm>
            <a:off x="0" y="-99225"/>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9" name="Google Shape;349;g2c8adc6e345_0_0"/>
          <p:cNvSpPr/>
          <p:nvPr/>
        </p:nvSpPr>
        <p:spPr>
          <a:xfrm rot="3967157" flipH="1">
            <a:off x="8631346" y="490521"/>
            <a:ext cx="2987893" cy="2987893"/>
          </a:xfrm>
          <a:prstGeom prst="arc">
            <a:avLst>
              <a:gd name="adj1" fmla="val 14441841"/>
              <a:gd name="adj2" fmla="val 0"/>
            </a:avLst>
          </a:prstGeom>
          <a:noFill/>
          <a:ln w="127000" cap="rnd" cmpd="sng">
            <a:solidFill>
              <a:schemeClr val="accent4"/>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350" name="Google Shape;350;g2c8adc6e345_0_0"/>
          <p:cNvSpPr/>
          <p:nvPr/>
        </p:nvSpPr>
        <p:spPr>
          <a:xfrm flipH="1">
            <a:off x="0" y="5486400"/>
            <a:ext cx="2672863" cy="1371600"/>
          </a:xfrm>
          <a:custGeom>
            <a:avLst/>
            <a:gdLst/>
            <a:ahLst/>
            <a:cxnLst/>
            <a:rect l="l" t="t" r="r" b="b"/>
            <a:pathLst>
              <a:path w="2672863" h="1371600" extrusionOk="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1" name="Google Shape;351;g2c8adc6e345_0_0"/>
          <p:cNvSpPr txBox="1"/>
          <p:nvPr/>
        </p:nvSpPr>
        <p:spPr>
          <a:xfrm>
            <a:off x="5909250" y="1098618"/>
            <a:ext cx="5458800" cy="41925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600"/>
              </a:spcBef>
              <a:spcAft>
                <a:spcPts val="0"/>
              </a:spcAft>
              <a:buClr>
                <a:srgbClr val="000000"/>
              </a:buClr>
              <a:buSzPts val="18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60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rgbClr val="000000"/>
              </a:buClr>
              <a:buSzPts val="1800"/>
              <a:buFont typeface="Arial"/>
              <a:buNone/>
            </a:pPr>
            <a:endParaRPr sz="2500" i="0" u="none" strike="noStrike" cap="none" dirty="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rgbClr val="000000"/>
              </a:buClr>
              <a:buSzPts val="1800"/>
              <a:buFont typeface="Arial"/>
              <a:buNone/>
            </a:pPr>
            <a:endParaRPr sz="1800" dirty="0">
              <a:solidFill>
                <a:schemeClr val="dk1"/>
              </a:solidFill>
              <a:latin typeface="Calibri"/>
              <a:ea typeface="Calibri"/>
              <a:cs typeface="Calibri"/>
              <a:sym typeface="Calibri"/>
            </a:endParaRPr>
          </a:p>
        </p:txBody>
      </p:sp>
      <p:sp>
        <p:nvSpPr>
          <p:cNvPr id="352" name="Google Shape;352;g2c8adc6e345_0_0"/>
          <p:cNvSpPr txBox="1"/>
          <p:nvPr/>
        </p:nvSpPr>
        <p:spPr>
          <a:xfrm>
            <a:off x="717889" y="636428"/>
            <a:ext cx="7327744" cy="703431"/>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600"/>
              </a:spcBef>
              <a:spcAft>
                <a:spcPts val="0"/>
              </a:spcAft>
              <a:buClr>
                <a:schemeClr val="dk1"/>
              </a:buClr>
              <a:buSzPts val="1100"/>
              <a:buFont typeface="Arial"/>
              <a:buNone/>
            </a:pPr>
            <a:r>
              <a:rPr lang="en-US" sz="2400" b="1" dirty="0">
                <a:solidFill>
                  <a:schemeClr val="dk1"/>
                </a:solidFill>
                <a:highlight>
                  <a:schemeClr val="lt1"/>
                </a:highlight>
                <a:latin typeface="Calibri"/>
                <a:ea typeface="Calibri"/>
                <a:cs typeface="Calibri"/>
                <a:sym typeface="Calibri"/>
              </a:rPr>
              <a:t>Artist Open Call</a:t>
            </a:r>
          </a:p>
          <a:p>
            <a:pPr marL="0" lvl="0" indent="0" algn="l" rtl="0">
              <a:lnSpc>
                <a:spcPct val="115000"/>
              </a:lnSpc>
              <a:spcBef>
                <a:spcPts val="0"/>
              </a:spcBef>
              <a:spcAft>
                <a:spcPts val="0"/>
              </a:spcAft>
              <a:buNone/>
            </a:pPr>
            <a:r>
              <a:rPr lang="en-US" sz="2400" b="1" dirty="0">
                <a:solidFill>
                  <a:schemeClr val="dk1"/>
                </a:solidFill>
                <a:highlight>
                  <a:schemeClr val="lt1"/>
                </a:highlight>
                <a:latin typeface="Calibri"/>
                <a:ea typeface="Calibri"/>
                <a:cs typeface="Calibri"/>
                <a:sym typeface="Calibri"/>
              </a:rPr>
              <a:t>Creative Production Support Scheme 2024 &amp; 2025</a:t>
            </a:r>
            <a:endParaRPr sz="2400" b="1" dirty="0">
              <a:solidFill>
                <a:schemeClr val="dk1"/>
              </a:solidFill>
              <a:highlight>
                <a:schemeClr val="lt1"/>
              </a:highlight>
              <a:latin typeface="Calibri"/>
              <a:ea typeface="Calibri"/>
              <a:cs typeface="Calibri"/>
              <a:sym typeface="Calibri"/>
            </a:endParaRPr>
          </a:p>
          <a:p>
            <a:pPr marL="0" lvl="0" indent="0" algn="l" rtl="0">
              <a:spcBef>
                <a:spcPts val="0"/>
              </a:spcBef>
              <a:spcAft>
                <a:spcPts val="0"/>
              </a:spcAft>
              <a:buNone/>
            </a:pPr>
            <a:endParaRPr sz="2800" dirty="0">
              <a:solidFill>
                <a:schemeClr val="dk1"/>
              </a:solidFill>
              <a:latin typeface="Calibri"/>
              <a:ea typeface="Calibri"/>
              <a:cs typeface="Calibri"/>
              <a:sym typeface="Calibri"/>
            </a:endParaRPr>
          </a:p>
        </p:txBody>
      </p:sp>
      <p:pic>
        <p:nvPicPr>
          <p:cNvPr id="353" name="Google Shape;353;g2c8adc6e345_0_0"/>
          <p:cNvPicPr preferRelativeResize="0"/>
          <p:nvPr/>
        </p:nvPicPr>
        <p:blipFill>
          <a:blip r:embed="rId3">
            <a:alphaModFix/>
          </a:blip>
          <a:stretch>
            <a:fillRect/>
          </a:stretch>
        </p:blipFill>
        <p:spPr>
          <a:xfrm>
            <a:off x="382725" y="2075512"/>
            <a:ext cx="4980801" cy="4358451"/>
          </a:xfrm>
          <a:prstGeom prst="rect">
            <a:avLst/>
          </a:prstGeom>
          <a:solidFill>
            <a:schemeClr val="lt1"/>
          </a:solidFill>
          <a:ln>
            <a:noFill/>
          </a:ln>
        </p:spPr>
      </p:pic>
      <p:pic>
        <p:nvPicPr>
          <p:cNvPr id="3" name="Picture 2" descr="A logo for a company&#10;&#10;Description automatically generated">
            <a:extLst>
              <a:ext uri="{FF2B5EF4-FFF2-40B4-BE49-F238E27FC236}">
                <a16:creationId xmlns:a16="http://schemas.microsoft.com/office/drawing/2014/main" id="{2C9A4FAE-6614-94FB-2479-7C3921C431A6}"/>
              </a:ext>
            </a:extLst>
          </p:cNvPr>
          <p:cNvPicPr>
            <a:picLocks noChangeAspect="1"/>
          </p:cNvPicPr>
          <p:nvPr/>
        </p:nvPicPr>
        <p:blipFill>
          <a:blip r:embed="rId4"/>
          <a:stretch>
            <a:fillRect/>
          </a:stretch>
        </p:blipFill>
        <p:spPr>
          <a:xfrm>
            <a:off x="5545434" y="2407581"/>
            <a:ext cx="6328517" cy="297088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sp>
        <p:nvSpPr>
          <p:cNvPr id="161" name="Google Shape;161;g2c792861756_0_5"/>
          <p:cNvSpPr/>
          <p:nvPr/>
        </p:nvSpPr>
        <p:spPr>
          <a:xfrm>
            <a:off x="-116004"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62" name="Google Shape;162;g2c792861756_0_5"/>
          <p:cNvSpPr txBox="1">
            <a:spLocks noGrp="1"/>
          </p:cNvSpPr>
          <p:nvPr>
            <p:ph type="title"/>
          </p:nvPr>
        </p:nvSpPr>
        <p:spPr>
          <a:xfrm>
            <a:off x="4654296" y="-426520"/>
            <a:ext cx="6125999" cy="162438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ct val="100000"/>
              <a:buFont typeface="Calibri"/>
              <a:buNone/>
            </a:pPr>
            <a:r>
              <a:rPr lang="en-US" sz="5400" dirty="0"/>
              <a:t>Application Process</a:t>
            </a:r>
            <a:endParaRPr dirty="0"/>
          </a:p>
        </p:txBody>
      </p:sp>
      <p:sp>
        <p:nvSpPr>
          <p:cNvPr id="163" name="Google Shape;163;g2c792861756_0_5"/>
          <p:cNvSpPr/>
          <p:nvPr/>
        </p:nvSpPr>
        <p:spPr>
          <a:xfrm>
            <a:off x="4654296" y="1395273"/>
            <a:ext cx="4243589" cy="18288"/>
          </a:xfrm>
          <a:custGeom>
            <a:avLst/>
            <a:gdLst/>
            <a:ahLst/>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g2c792861756_0_5"/>
          <p:cNvSpPr txBox="1">
            <a:spLocks noGrp="1"/>
          </p:cNvSpPr>
          <p:nvPr>
            <p:ph type="body" idx="1"/>
          </p:nvPr>
        </p:nvSpPr>
        <p:spPr>
          <a:xfrm>
            <a:off x="4654296" y="1683583"/>
            <a:ext cx="7418700" cy="4473000"/>
          </a:xfrm>
          <a:prstGeom prst="rect">
            <a:avLst/>
          </a:prstGeom>
          <a:noFill/>
          <a:ln>
            <a:noFill/>
          </a:ln>
        </p:spPr>
        <p:txBody>
          <a:bodyPr spcFirstLastPara="1" wrap="square" lIns="91425" tIns="45700" rIns="91425" bIns="45700" anchor="t" anchorCtr="0">
            <a:normAutofit/>
          </a:bodyPr>
          <a:lstStyle/>
          <a:p>
            <a:pPr marL="228600" lvl="0" indent="-223996" algn="l" rtl="0">
              <a:lnSpc>
                <a:spcPct val="90000"/>
              </a:lnSpc>
              <a:spcBef>
                <a:spcPts val="1000"/>
              </a:spcBef>
              <a:spcAft>
                <a:spcPts val="0"/>
              </a:spcAft>
              <a:buClr>
                <a:schemeClr val="dk1"/>
              </a:buClr>
              <a:buSzPct val="100000"/>
              <a:buChar char="•"/>
            </a:pPr>
            <a:r>
              <a:rPr lang="en-US" sz="2200" dirty="0"/>
              <a:t>Completed application form or a  short video addressing the questions (max 5 minutes)</a:t>
            </a:r>
            <a:endParaRPr sz="2200" dirty="0"/>
          </a:p>
          <a:p>
            <a:pPr marL="228600" lvl="0" indent="-223996" algn="l" rtl="0">
              <a:lnSpc>
                <a:spcPct val="90000"/>
              </a:lnSpc>
              <a:spcBef>
                <a:spcPts val="1000"/>
              </a:spcBef>
              <a:spcAft>
                <a:spcPts val="0"/>
              </a:spcAft>
              <a:buClr>
                <a:schemeClr val="dk1"/>
              </a:buClr>
              <a:buSzPct val="100000"/>
              <a:buChar char="•"/>
            </a:pPr>
            <a:r>
              <a:rPr lang="en-US" sz="2200" dirty="0"/>
              <a:t>CV (max 2 pages) </a:t>
            </a:r>
            <a:endParaRPr sz="2200" dirty="0"/>
          </a:p>
          <a:p>
            <a:pPr marL="228600" lvl="0" indent="-223996" algn="l" rtl="0">
              <a:lnSpc>
                <a:spcPct val="90000"/>
              </a:lnSpc>
              <a:spcBef>
                <a:spcPts val="1000"/>
              </a:spcBef>
              <a:spcAft>
                <a:spcPts val="0"/>
              </a:spcAft>
              <a:buClr>
                <a:schemeClr val="dk1"/>
              </a:buClr>
              <a:buSzPct val="100000"/>
              <a:buChar char="•"/>
            </a:pPr>
            <a:r>
              <a:rPr lang="en-IE" sz="2200" b="0" i="0" u="none" strike="noStrike" dirty="0">
                <a:solidFill>
                  <a:srgbClr val="000000"/>
                </a:solidFill>
                <a:effectLst/>
                <a:latin typeface="Calibri" panose="020F0502020204030204" pitchFamily="34" charset="0"/>
              </a:rPr>
              <a:t>3 examples of previous work / projects (2 pages max per example) </a:t>
            </a:r>
          </a:p>
          <a:p>
            <a:pPr marL="228600" lvl="0" indent="-223996" algn="l" rtl="0">
              <a:lnSpc>
                <a:spcPct val="90000"/>
              </a:lnSpc>
              <a:spcBef>
                <a:spcPts val="1000"/>
              </a:spcBef>
              <a:spcAft>
                <a:spcPts val="0"/>
              </a:spcAft>
              <a:buClr>
                <a:schemeClr val="dk1"/>
              </a:buClr>
              <a:buSzPct val="100000"/>
              <a:buChar char="•"/>
            </a:pPr>
            <a:r>
              <a:rPr lang="en-US" sz="2200" dirty="0"/>
              <a:t>Email your application and supporting material to Ciara </a:t>
            </a:r>
            <a:r>
              <a:rPr lang="en-US" sz="2200" dirty="0">
                <a:hlinkClick r:id="rId3"/>
              </a:rPr>
              <a:t>contact@promenade.ie</a:t>
            </a:r>
            <a:r>
              <a:rPr lang="en-US" sz="2200" dirty="0"/>
              <a:t> with the subject  line </a:t>
            </a:r>
            <a:r>
              <a:rPr lang="en-IE" sz="2200" b="0" i="0" u="none" strike="noStrike" dirty="0">
                <a:solidFill>
                  <a:srgbClr val="000000"/>
                </a:solidFill>
                <a:effectLst/>
                <a:latin typeface="Calibri" panose="020F0502020204030204" pitchFamily="34" charset="0"/>
              </a:rPr>
              <a:t>“ Your name / company - Artist Open Call ”</a:t>
            </a:r>
          </a:p>
          <a:p>
            <a:pPr marL="228600" lvl="0" indent="-223996" algn="l" rtl="0">
              <a:lnSpc>
                <a:spcPct val="90000"/>
              </a:lnSpc>
              <a:spcBef>
                <a:spcPts val="1000"/>
              </a:spcBef>
              <a:spcAft>
                <a:spcPts val="0"/>
              </a:spcAft>
              <a:buClr>
                <a:schemeClr val="dk1"/>
              </a:buClr>
              <a:buSzPct val="100000"/>
              <a:buChar char="•"/>
            </a:pPr>
            <a:endParaRPr lang="en-IE" sz="1800" dirty="0">
              <a:solidFill>
                <a:srgbClr val="000000"/>
              </a:solidFill>
              <a:latin typeface="Calibri" panose="020F0502020204030204" pitchFamily="34" charset="0"/>
            </a:endParaRPr>
          </a:p>
          <a:p>
            <a:pPr marL="228600" lvl="0" indent="-223996" algn="l" rtl="0">
              <a:lnSpc>
                <a:spcPct val="90000"/>
              </a:lnSpc>
              <a:spcBef>
                <a:spcPts val="1000"/>
              </a:spcBef>
              <a:spcAft>
                <a:spcPts val="0"/>
              </a:spcAft>
              <a:buClr>
                <a:schemeClr val="dk1"/>
              </a:buClr>
              <a:buSzPct val="100000"/>
              <a:buChar char="•"/>
            </a:pPr>
            <a:r>
              <a:rPr lang="en-IE" sz="2200" b="1" dirty="0">
                <a:solidFill>
                  <a:srgbClr val="000000"/>
                </a:solidFill>
                <a:latin typeface="Calibri" panose="020F0502020204030204" pitchFamily="34" charset="0"/>
              </a:rPr>
              <a:t>Deadline for applications: </a:t>
            </a:r>
            <a:r>
              <a:rPr lang="en-IE" sz="2200" b="1" i="0" u="none" strike="noStrike" dirty="0">
                <a:solidFill>
                  <a:srgbClr val="000000"/>
                </a:solidFill>
                <a:effectLst/>
                <a:latin typeface="Calibri" panose="020F0502020204030204" pitchFamily="34" charset="0"/>
              </a:rPr>
              <a:t>Midday - Monday 22</a:t>
            </a:r>
            <a:r>
              <a:rPr lang="en-IE" sz="2200" b="1" baseline="30000" dirty="0">
                <a:solidFill>
                  <a:srgbClr val="000000"/>
                </a:solidFill>
                <a:latin typeface="Calibri" panose="020F0502020204030204" pitchFamily="34" charset="0"/>
              </a:rPr>
              <a:t>nd</a:t>
            </a:r>
            <a:r>
              <a:rPr lang="en-IE" sz="2200" b="1" i="0" u="none" strike="noStrike" dirty="0">
                <a:solidFill>
                  <a:srgbClr val="000000"/>
                </a:solidFill>
                <a:effectLst/>
                <a:latin typeface="Calibri" panose="020F0502020204030204" pitchFamily="34" charset="0"/>
              </a:rPr>
              <a:t> April</a:t>
            </a:r>
            <a:endParaRPr sz="2200" b="1" dirty="0"/>
          </a:p>
          <a:p>
            <a:pPr marL="228600" lvl="0" indent="-88900" algn="l" rtl="0">
              <a:lnSpc>
                <a:spcPct val="90000"/>
              </a:lnSpc>
              <a:spcBef>
                <a:spcPts val="1000"/>
              </a:spcBef>
              <a:spcAft>
                <a:spcPts val="0"/>
              </a:spcAft>
              <a:buClr>
                <a:schemeClr val="dk1"/>
              </a:buClr>
              <a:buSzPct val="100000"/>
              <a:buNone/>
            </a:pPr>
            <a:endParaRPr sz="2200" dirty="0"/>
          </a:p>
          <a:p>
            <a:pPr marL="228600" lvl="0" indent="-88900" algn="l" rtl="0">
              <a:lnSpc>
                <a:spcPct val="90000"/>
              </a:lnSpc>
              <a:spcBef>
                <a:spcPts val="1000"/>
              </a:spcBef>
              <a:spcAft>
                <a:spcPts val="0"/>
              </a:spcAft>
              <a:buClr>
                <a:schemeClr val="dk1"/>
              </a:buClr>
              <a:buSzPct val="100000"/>
              <a:buNone/>
            </a:pPr>
            <a:endParaRPr sz="2200" dirty="0"/>
          </a:p>
        </p:txBody>
      </p:sp>
      <p:pic>
        <p:nvPicPr>
          <p:cNvPr id="165" name="Google Shape;165;g2c792861756_0_5" descr="A picture containing sky, outdoor, red&#10;&#10;Description automatically generated"/>
          <p:cNvPicPr preferRelativeResize="0"/>
          <p:nvPr/>
        </p:nvPicPr>
        <p:blipFill rotWithShape="1">
          <a:blip r:embed="rId4">
            <a:alphaModFix/>
          </a:blip>
          <a:srcRect l="13659"/>
          <a:stretch/>
        </p:blipFill>
        <p:spPr>
          <a:xfrm>
            <a:off x="-116004" y="0"/>
            <a:ext cx="4427874" cy="6858000"/>
          </a:xfrm>
          <a:custGeom>
            <a:avLst/>
            <a:gdLst/>
            <a:ahLst/>
            <a:cxnLst/>
            <a:rect l="l" t="t" r="r" b="b"/>
            <a:pathLst>
              <a:path w="4636517" h="6858000" extrusionOk="0">
                <a:moveTo>
                  <a:pt x="0" y="0"/>
                </a:moveTo>
                <a:lnTo>
                  <a:pt x="4636517" y="0"/>
                </a:lnTo>
                <a:lnTo>
                  <a:pt x="4636517" y="6858000"/>
                </a:lnTo>
                <a:lnTo>
                  <a:pt x="0" y="6858000"/>
                </a:lnTo>
                <a:close/>
              </a:path>
            </a:pathLst>
          </a:cu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sp>
        <p:nvSpPr>
          <p:cNvPr id="161" name="Google Shape;161;g2c792861756_0_5"/>
          <p:cNvSpPr/>
          <p:nvPr/>
        </p:nvSpPr>
        <p:spPr>
          <a:xfrm>
            <a:off x="-116004"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62" name="Google Shape;162;g2c792861756_0_5"/>
          <p:cNvSpPr txBox="1">
            <a:spLocks noGrp="1"/>
          </p:cNvSpPr>
          <p:nvPr>
            <p:ph type="title"/>
          </p:nvPr>
        </p:nvSpPr>
        <p:spPr>
          <a:xfrm>
            <a:off x="4654296" y="-426520"/>
            <a:ext cx="6125999" cy="162438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ct val="100000"/>
              <a:buFont typeface="Calibri"/>
              <a:buNone/>
            </a:pPr>
            <a:r>
              <a:rPr lang="en-US" sz="5400" dirty="0"/>
              <a:t>Selection Process </a:t>
            </a:r>
            <a:endParaRPr dirty="0"/>
          </a:p>
        </p:txBody>
      </p:sp>
      <p:sp>
        <p:nvSpPr>
          <p:cNvPr id="163" name="Google Shape;163;g2c792861756_0_5"/>
          <p:cNvSpPr/>
          <p:nvPr/>
        </p:nvSpPr>
        <p:spPr>
          <a:xfrm>
            <a:off x="4654296" y="1395273"/>
            <a:ext cx="4243589" cy="18288"/>
          </a:xfrm>
          <a:custGeom>
            <a:avLst/>
            <a:gdLst/>
            <a:ahLst/>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g2c792861756_0_5"/>
          <p:cNvSpPr txBox="1">
            <a:spLocks noGrp="1"/>
          </p:cNvSpPr>
          <p:nvPr>
            <p:ph type="body" idx="1"/>
          </p:nvPr>
        </p:nvSpPr>
        <p:spPr>
          <a:xfrm>
            <a:off x="4654296" y="1683583"/>
            <a:ext cx="7418700" cy="4473000"/>
          </a:xfrm>
          <a:prstGeom prst="rect">
            <a:avLst/>
          </a:prstGeom>
          <a:noFill/>
          <a:ln>
            <a:noFill/>
          </a:ln>
        </p:spPr>
        <p:txBody>
          <a:bodyPr spcFirstLastPara="1" wrap="square" lIns="91425" tIns="45700" rIns="91425" bIns="45700" anchor="t" anchorCtr="0">
            <a:normAutofit/>
          </a:bodyPr>
          <a:lstStyle/>
          <a:p>
            <a:pPr marL="228600" lvl="0" indent="-223996" algn="l" rtl="0">
              <a:lnSpc>
                <a:spcPct val="90000"/>
              </a:lnSpc>
              <a:spcBef>
                <a:spcPts val="1000"/>
              </a:spcBef>
              <a:spcAft>
                <a:spcPts val="0"/>
              </a:spcAft>
              <a:buClr>
                <a:schemeClr val="dk1"/>
              </a:buClr>
              <a:buSzPct val="100000"/>
              <a:buChar char="•"/>
            </a:pPr>
            <a:r>
              <a:rPr lang="en-IE" sz="2200" b="0" i="0" u="none" strike="noStrike" dirty="0">
                <a:solidFill>
                  <a:schemeClr val="tx1"/>
                </a:solidFill>
                <a:effectLst/>
                <a:latin typeface="Calibri" panose="020F0502020204030204" pitchFamily="34" charset="0"/>
                <a:cs typeface="Calibri" panose="020F0502020204030204" pitchFamily="34" charset="0"/>
              </a:rPr>
              <a:t>Shortlisted applicants from Round 1 will be notified on: </a:t>
            </a:r>
            <a:r>
              <a:rPr lang="en-IE" sz="2200" b="1" i="0" u="none" strike="noStrike" dirty="0">
                <a:solidFill>
                  <a:schemeClr val="tx1"/>
                </a:solidFill>
                <a:effectLst/>
                <a:latin typeface="Calibri" panose="020F0502020204030204" pitchFamily="34" charset="0"/>
                <a:cs typeface="Calibri" panose="020F0502020204030204" pitchFamily="34" charset="0"/>
              </a:rPr>
              <a:t>Monday 29th April. </a:t>
            </a:r>
            <a:r>
              <a:rPr lang="en-IE" sz="2200" b="0" i="0" u="none" strike="noStrike" dirty="0">
                <a:solidFill>
                  <a:schemeClr val="tx1"/>
                </a:solidFill>
                <a:effectLst/>
                <a:latin typeface="Calibri" panose="020F0502020204030204" pitchFamily="34" charset="0"/>
                <a:cs typeface="Calibri" panose="020F0502020204030204" pitchFamily="34" charset="0"/>
              </a:rPr>
              <a:t>Shortlisting will be against the criteria and carried out by the Promenade team. </a:t>
            </a:r>
          </a:p>
          <a:p>
            <a:pPr marL="228600" lvl="0" indent="-223996" algn="l" rtl="0">
              <a:lnSpc>
                <a:spcPct val="90000"/>
              </a:lnSpc>
              <a:spcBef>
                <a:spcPts val="1000"/>
              </a:spcBef>
              <a:spcAft>
                <a:spcPts val="0"/>
              </a:spcAft>
              <a:buClr>
                <a:schemeClr val="dk1"/>
              </a:buClr>
              <a:buSzPct val="100000"/>
              <a:buChar char="•"/>
            </a:pPr>
            <a:r>
              <a:rPr lang="en-IE" sz="2200" b="0" i="0" u="none" strike="noStrike" dirty="0">
                <a:solidFill>
                  <a:schemeClr val="tx1"/>
                </a:solidFill>
                <a:effectLst/>
                <a:latin typeface="Calibri" panose="020F0502020204030204" pitchFamily="34" charset="0"/>
                <a:cs typeface="Calibri" panose="020F0502020204030204" pitchFamily="34" charset="0"/>
              </a:rPr>
              <a:t>Shortlisted applicants from Round 2 will be notified on: </a:t>
            </a:r>
            <a:r>
              <a:rPr lang="en-IE" sz="2200" b="1" i="0" u="none" strike="noStrike" dirty="0">
                <a:solidFill>
                  <a:schemeClr val="tx1"/>
                </a:solidFill>
                <a:effectLst/>
                <a:latin typeface="Calibri" panose="020F0502020204030204" pitchFamily="34" charset="0"/>
                <a:cs typeface="Calibri" panose="020F0502020204030204" pitchFamily="34" charset="0"/>
              </a:rPr>
              <a:t>Monday 13th May. </a:t>
            </a:r>
            <a:r>
              <a:rPr lang="en-IE" sz="2200" b="0" i="0" u="none" strike="noStrike" dirty="0">
                <a:solidFill>
                  <a:schemeClr val="tx1"/>
                </a:solidFill>
                <a:effectLst/>
                <a:latin typeface="Calibri" panose="020F0502020204030204" pitchFamily="34" charset="0"/>
                <a:cs typeface="Calibri" panose="020F0502020204030204" pitchFamily="34" charset="0"/>
              </a:rPr>
              <a:t>Shortlistin</a:t>
            </a:r>
            <a:r>
              <a:rPr lang="en-IE" sz="2200" dirty="0">
                <a:solidFill>
                  <a:schemeClr val="tx1"/>
                </a:solidFill>
                <a:latin typeface="Calibri" panose="020F0502020204030204" pitchFamily="34" charset="0"/>
                <a:cs typeface="Calibri" panose="020F0502020204030204" pitchFamily="34" charset="0"/>
              </a:rPr>
              <a:t>g will be </a:t>
            </a:r>
            <a:r>
              <a:rPr lang="en-IE" sz="2200" b="0" i="0" u="none" strike="noStrike" dirty="0">
                <a:solidFill>
                  <a:schemeClr val="tx1"/>
                </a:solidFill>
                <a:effectLst/>
                <a:latin typeface="Calibri" panose="020F0502020204030204" pitchFamily="34" charset="0"/>
                <a:cs typeface="Calibri" panose="020F0502020204030204" pitchFamily="34" charset="0"/>
              </a:rPr>
              <a:t>carried out by David Francis Moore from Dublin Fringe Festival &amp; Michelle Carew, Arts Officer, Cork City Council plus the Promenade producing team.</a:t>
            </a:r>
          </a:p>
          <a:p>
            <a:pPr marL="228600" lvl="0" indent="-223996" algn="l" rtl="0">
              <a:lnSpc>
                <a:spcPct val="90000"/>
              </a:lnSpc>
              <a:spcBef>
                <a:spcPts val="1000"/>
              </a:spcBef>
              <a:spcAft>
                <a:spcPts val="0"/>
              </a:spcAft>
              <a:buClr>
                <a:schemeClr val="dk1"/>
              </a:buClr>
              <a:buSzPct val="100000"/>
              <a:buChar char="•"/>
            </a:pPr>
            <a:r>
              <a:rPr lang="en-US" sz="2200" dirty="0">
                <a:latin typeface="Calibri" panose="020F0502020204030204" pitchFamily="34" charset="0"/>
                <a:cs typeface="Calibri" panose="020F0502020204030204" pitchFamily="34" charset="0"/>
              </a:rPr>
              <a:t>Interviews for those selected will take place during the week of the </a:t>
            </a:r>
            <a:r>
              <a:rPr lang="en-US" sz="2200" b="1" dirty="0">
                <a:latin typeface="Calibri" panose="020F0502020204030204" pitchFamily="34" charset="0"/>
                <a:cs typeface="Calibri" panose="020F0502020204030204" pitchFamily="34" charset="0"/>
              </a:rPr>
              <a:t>20</a:t>
            </a:r>
            <a:r>
              <a:rPr lang="en-US" sz="2200" b="1" baseline="30000" dirty="0">
                <a:latin typeface="Calibri" panose="020F0502020204030204" pitchFamily="34" charset="0"/>
                <a:cs typeface="Calibri" panose="020F0502020204030204" pitchFamily="34" charset="0"/>
              </a:rPr>
              <a:t>th</a:t>
            </a:r>
            <a:r>
              <a:rPr lang="en-US" sz="2200" b="1" dirty="0">
                <a:latin typeface="Calibri" panose="020F0502020204030204" pitchFamily="34" charset="0"/>
                <a:cs typeface="Calibri" panose="020F0502020204030204" pitchFamily="34" charset="0"/>
              </a:rPr>
              <a:t> of May. </a:t>
            </a:r>
            <a:r>
              <a:rPr lang="en-US" sz="2200" dirty="0">
                <a:latin typeface="Calibri" panose="020F0502020204030204" pitchFamily="34" charset="0"/>
                <a:cs typeface="Calibri" panose="020F0502020204030204" pitchFamily="34" charset="0"/>
              </a:rPr>
              <a:t>Questions will be shared in advance.</a:t>
            </a:r>
          </a:p>
          <a:p>
            <a:pPr marL="228600" lvl="0" indent="-223996" algn="l" rtl="0">
              <a:lnSpc>
                <a:spcPct val="90000"/>
              </a:lnSpc>
              <a:spcBef>
                <a:spcPts val="1000"/>
              </a:spcBef>
              <a:spcAft>
                <a:spcPts val="0"/>
              </a:spcAft>
              <a:buClr>
                <a:schemeClr val="dk1"/>
              </a:buClr>
              <a:buSzPct val="100000"/>
              <a:buChar char="•"/>
            </a:pPr>
            <a:r>
              <a:rPr lang="en-US" sz="2200" dirty="0">
                <a:latin typeface="Calibri" panose="020F0502020204030204" pitchFamily="34" charset="0"/>
                <a:cs typeface="Calibri" panose="020F0502020204030204" pitchFamily="34" charset="0"/>
              </a:rPr>
              <a:t>Final decisions will be made on </a:t>
            </a:r>
            <a:r>
              <a:rPr lang="en-US" sz="2200" b="1" dirty="0">
                <a:latin typeface="Calibri" panose="020F0502020204030204" pitchFamily="34" charset="0"/>
                <a:cs typeface="Calibri" panose="020F0502020204030204" pitchFamily="34" charset="0"/>
              </a:rPr>
              <a:t>Friday 31</a:t>
            </a:r>
            <a:r>
              <a:rPr lang="en-US" sz="2200" b="1" baseline="30000" dirty="0">
                <a:latin typeface="Calibri" panose="020F0502020204030204" pitchFamily="34" charset="0"/>
                <a:cs typeface="Calibri" panose="020F0502020204030204" pitchFamily="34" charset="0"/>
              </a:rPr>
              <a:t>st</a:t>
            </a:r>
            <a:r>
              <a:rPr lang="en-US" sz="2200" b="1" dirty="0">
                <a:latin typeface="Calibri" panose="020F0502020204030204" pitchFamily="34" charset="0"/>
                <a:cs typeface="Calibri" panose="020F0502020204030204" pitchFamily="34" charset="0"/>
              </a:rPr>
              <a:t> of May </a:t>
            </a:r>
            <a:endParaRPr lang="en-IE" sz="2200" b="1" i="0" u="none" strike="noStrike" dirty="0">
              <a:solidFill>
                <a:srgbClr val="000000"/>
              </a:solidFill>
              <a:effectLst/>
              <a:latin typeface="Calibri" panose="020F0502020204030204" pitchFamily="34" charset="0"/>
              <a:cs typeface="Calibri" panose="020F0502020204030204" pitchFamily="34" charset="0"/>
            </a:endParaRPr>
          </a:p>
          <a:p>
            <a:pPr marL="228600" lvl="0" indent="-88900" algn="l" rtl="0">
              <a:lnSpc>
                <a:spcPct val="90000"/>
              </a:lnSpc>
              <a:spcBef>
                <a:spcPts val="1000"/>
              </a:spcBef>
              <a:spcAft>
                <a:spcPts val="0"/>
              </a:spcAft>
              <a:buClr>
                <a:schemeClr val="dk1"/>
              </a:buClr>
              <a:buSzPct val="100000"/>
              <a:buNone/>
            </a:pPr>
            <a:endParaRPr sz="2200" dirty="0"/>
          </a:p>
          <a:p>
            <a:pPr marL="228600" lvl="0" indent="-88900" algn="l" rtl="0">
              <a:lnSpc>
                <a:spcPct val="90000"/>
              </a:lnSpc>
              <a:spcBef>
                <a:spcPts val="1000"/>
              </a:spcBef>
              <a:spcAft>
                <a:spcPts val="0"/>
              </a:spcAft>
              <a:buClr>
                <a:schemeClr val="dk1"/>
              </a:buClr>
              <a:buSzPct val="100000"/>
              <a:buNone/>
            </a:pPr>
            <a:endParaRPr sz="2200" dirty="0"/>
          </a:p>
        </p:txBody>
      </p:sp>
      <p:pic>
        <p:nvPicPr>
          <p:cNvPr id="3" name="Picture 2" descr="A person from a pole in the woods&#10;&#10;Description automatically generated">
            <a:extLst>
              <a:ext uri="{FF2B5EF4-FFF2-40B4-BE49-F238E27FC236}">
                <a16:creationId xmlns:a16="http://schemas.microsoft.com/office/drawing/2014/main" id="{1BF8A586-CD3B-3B24-B6A7-C05534B7C812}"/>
              </a:ext>
            </a:extLst>
          </p:cNvPr>
          <p:cNvPicPr>
            <a:picLocks noChangeAspect="1"/>
          </p:cNvPicPr>
          <p:nvPr/>
        </p:nvPicPr>
        <p:blipFill>
          <a:blip r:embed="rId3"/>
          <a:stretch>
            <a:fillRect/>
          </a:stretch>
        </p:blipFill>
        <p:spPr>
          <a:xfrm>
            <a:off x="-116004" y="0"/>
            <a:ext cx="4636118" cy="6858000"/>
          </a:xfrm>
          <a:prstGeom prst="rect">
            <a:avLst/>
          </a:prstGeom>
        </p:spPr>
      </p:pic>
    </p:spTree>
    <p:extLst>
      <p:ext uri="{BB962C8B-B14F-4D97-AF65-F5344CB8AC3E}">
        <p14:creationId xmlns:p14="http://schemas.microsoft.com/office/powerpoint/2010/main" val="2518139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sp>
        <p:nvSpPr>
          <p:cNvPr id="161" name="Google Shape;161;g2c792861756_0_5"/>
          <p:cNvSpPr/>
          <p:nvPr/>
        </p:nvSpPr>
        <p:spPr>
          <a:xfrm>
            <a:off x="-116004"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62" name="Google Shape;162;g2c792861756_0_5"/>
          <p:cNvSpPr txBox="1">
            <a:spLocks noGrp="1"/>
          </p:cNvSpPr>
          <p:nvPr>
            <p:ph type="title"/>
          </p:nvPr>
        </p:nvSpPr>
        <p:spPr>
          <a:xfrm>
            <a:off x="4959096" y="0"/>
            <a:ext cx="6125999" cy="162438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ct val="100000"/>
              <a:buFont typeface="Calibri"/>
              <a:buNone/>
            </a:pPr>
            <a:r>
              <a:rPr lang="en-US" sz="5400" dirty="0"/>
              <a:t>Upcoming Events &amp; Opportunities </a:t>
            </a:r>
            <a:endParaRPr dirty="0"/>
          </a:p>
        </p:txBody>
      </p:sp>
      <p:sp>
        <p:nvSpPr>
          <p:cNvPr id="163" name="Google Shape;163;g2c792861756_0_5"/>
          <p:cNvSpPr/>
          <p:nvPr/>
        </p:nvSpPr>
        <p:spPr>
          <a:xfrm>
            <a:off x="5440359" y="1683583"/>
            <a:ext cx="4243589" cy="18288"/>
          </a:xfrm>
          <a:custGeom>
            <a:avLst/>
            <a:gdLst/>
            <a:ahLst/>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g2c792861756_0_5"/>
          <p:cNvSpPr txBox="1">
            <a:spLocks noGrp="1"/>
          </p:cNvSpPr>
          <p:nvPr>
            <p:ph type="body" idx="1"/>
          </p:nvPr>
        </p:nvSpPr>
        <p:spPr>
          <a:xfrm>
            <a:off x="4654296" y="1965948"/>
            <a:ext cx="7418700" cy="4473000"/>
          </a:xfrm>
          <a:prstGeom prst="rect">
            <a:avLst/>
          </a:prstGeom>
          <a:noFill/>
          <a:ln>
            <a:noFill/>
          </a:ln>
        </p:spPr>
        <p:txBody>
          <a:bodyPr spcFirstLastPara="1" wrap="square" lIns="91425" tIns="45700" rIns="91425" bIns="45700" anchor="t" anchorCtr="0">
            <a:normAutofit/>
          </a:bodyPr>
          <a:lstStyle/>
          <a:p>
            <a:pPr marL="228600" lvl="0" indent="-223996" algn="l" rtl="0">
              <a:lnSpc>
                <a:spcPct val="90000"/>
              </a:lnSpc>
              <a:spcBef>
                <a:spcPts val="1000"/>
              </a:spcBef>
              <a:spcAft>
                <a:spcPts val="0"/>
              </a:spcAft>
              <a:buClr>
                <a:schemeClr val="dk1"/>
              </a:buClr>
              <a:buSzPct val="100000"/>
              <a:buChar char="•"/>
            </a:pPr>
            <a:r>
              <a:rPr lang="en-IE" sz="2200" i="0" u="none" strike="noStrike" dirty="0">
                <a:solidFill>
                  <a:schemeClr val="tx1"/>
                </a:solidFill>
                <a:effectLst/>
                <a:latin typeface="Calibri" panose="020F0502020204030204" pitchFamily="34" charset="0"/>
                <a:cs typeface="Calibri" panose="020F0502020204030204" pitchFamily="34" charset="0"/>
              </a:rPr>
              <a:t>Daring Dames Producers Networking Event Friday May 24</a:t>
            </a:r>
            <a:r>
              <a:rPr lang="en-IE" sz="2200" i="0" u="none" strike="noStrike" baseline="30000" dirty="0">
                <a:solidFill>
                  <a:schemeClr val="tx1"/>
                </a:solidFill>
                <a:effectLst/>
                <a:latin typeface="Calibri" panose="020F0502020204030204" pitchFamily="34" charset="0"/>
                <a:cs typeface="Calibri" panose="020F0502020204030204" pitchFamily="34" charset="0"/>
              </a:rPr>
              <a:t>th</a:t>
            </a:r>
            <a:r>
              <a:rPr lang="en-IE" sz="2200" i="0" u="none" strike="noStrike" dirty="0">
                <a:solidFill>
                  <a:schemeClr val="tx1"/>
                </a:solidFill>
                <a:effectLst/>
                <a:latin typeface="Calibri" panose="020F0502020204030204" pitchFamily="34" charset="0"/>
                <a:cs typeface="Calibri" panose="020F0502020204030204" pitchFamily="34" charset="0"/>
              </a:rPr>
              <a:t>.</a:t>
            </a:r>
          </a:p>
          <a:p>
            <a:pPr marL="228600" lvl="0" indent="-223996" algn="l" rtl="0">
              <a:lnSpc>
                <a:spcPct val="90000"/>
              </a:lnSpc>
              <a:spcBef>
                <a:spcPts val="1000"/>
              </a:spcBef>
              <a:spcAft>
                <a:spcPts val="0"/>
              </a:spcAft>
              <a:buClr>
                <a:schemeClr val="dk1"/>
              </a:buClr>
              <a:buSzPct val="100000"/>
              <a:buChar char="•"/>
            </a:pPr>
            <a:r>
              <a:rPr lang="en-IE" sz="2200" i="0" u="none" strike="noStrike" dirty="0">
                <a:solidFill>
                  <a:schemeClr val="tx1"/>
                </a:solidFill>
                <a:effectLst/>
                <a:latin typeface="Calibri" panose="020F0502020204030204" pitchFamily="34" charset="0"/>
                <a:cs typeface="Calibri" panose="020F0502020204030204" pitchFamily="34" charset="0"/>
              </a:rPr>
              <a:t> An opportunity to connect and meet like-minded peers.</a:t>
            </a:r>
          </a:p>
          <a:p>
            <a:pPr marL="228600" lvl="0" indent="-223996" algn="l" rtl="0">
              <a:lnSpc>
                <a:spcPct val="90000"/>
              </a:lnSpc>
              <a:spcBef>
                <a:spcPts val="1000"/>
              </a:spcBef>
              <a:spcAft>
                <a:spcPts val="0"/>
              </a:spcAft>
              <a:buClr>
                <a:schemeClr val="dk1"/>
              </a:buClr>
              <a:buSzPct val="100000"/>
              <a:buChar char="•"/>
            </a:pPr>
            <a:r>
              <a:rPr lang="en-IE" sz="2200" dirty="0">
                <a:solidFill>
                  <a:schemeClr val="tx1"/>
                </a:solidFill>
                <a:latin typeface="Calibri" panose="020F0502020204030204" pitchFamily="34" charset="0"/>
                <a:cs typeface="Calibri" panose="020F0502020204030204" pitchFamily="34" charset="0"/>
              </a:rPr>
              <a:t>Networking Lunch</a:t>
            </a:r>
          </a:p>
          <a:p>
            <a:pPr marL="228600" lvl="0" indent="-223996" algn="l" rtl="0">
              <a:lnSpc>
                <a:spcPct val="90000"/>
              </a:lnSpc>
              <a:spcBef>
                <a:spcPts val="1000"/>
              </a:spcBef>
              <a:spcAft>
                <a:spcPts val="0"/>
              </a:spcAft>
              <a:buClr>
                <a:schemeClr val="dk1"/>
              </a:buClr>
              <a:buSzPct val="100000"/>
              <a:buChar char="•"/>
            </a:pPr>
            <a:r>
              <a:rPr lang="en-IE" sz="2200" i="0" u="none" strike="noStrike" dirty="0">
                <a:solidFill>
                  <a:schemeClr val="tx1"/>
                </a:solidFill>
                <a:effectLst/>
                <a:latin typeface="Calibri" panose="020F0502020204030204" pitchFamily="34" charset="0"/>
                <a:cs typeface="Calibri" panose="020F0502020204030204" pitchFamily="34" charset="0"/>
              </a:rPr>
              <a:t>Panel discussion on producing in a festival &amp; rural context</a:t>
            </a:r>
          </a:p>
          <a:p>
            <a:pPr marL="228600" lvl="0" indent="-223996" algn="l" rtl="0">
              <a:lnSpc>
                <a:spcPct val="90000"/>
              </a:lnSpc>
              <a:spcBef>
                <a:spcPts val="1000"/>
              </a:spcBef>
              <a:spcAft>
                <a:spcPts val="0"/>
              </a:spcAft>
              <a:buClr>
                <a:schemeClr val="dk1"/>
              </a:buClr>
              <a:buSzPct val="100000"/>
              <a:buChar char="•"/>
            </a:pPr>
            <a:r>
              <a:rPr lang="en-IE" sz="2200" i="0" u="none" strike="noStrike" dirty="0">
                <a:solidFill>
                  <a:schemeClr val="tx1"/>
                </a:solidFill>
                <a:effectLst/>
                <a:latin typeface="Calibri" panose="020F0502020204030204" pitchFamily="34" charset="0"/>
                <a:cs typeface="Calibri" panose="020F0502020204030204" pitchFamily="34" charset="0"/>
              </a:rPr>
              <a:t> Free 25-minute 1-on-1 mentoring sessions with experienced producers</a:t>
            </a:r>
          </a:p>
          <a:p>
            <a:pPr marL="228600" lvl="0" indent="-223996" algn="l" rtl="0">
              <a:lnSpc>
                <a:spcPct val="90000"/>
              </a:lnSpc>
              <a:spcBef>
                <a:spcPts val="1000"/>
              </a:spcBef>
              <a:spcAft>
                <a:spcPts val="0"/>
              </a:spcAft>
              <a:buClr>
                <a:schemeClr val="dk1"/>
              </a:buClr>
              <a:buSzPct val="100000"/>
              <a:buChar char="•"/>
            </a:pPr>
            <a:r>
              <a:rPr lang="en-IE" sz="2200" i="0" u="none" strike="noStrike" dirty="0">
                <a:solidFill>
                  <a:schemeClr val="tx1"/>
                </a:solidFill>
                <a:effectLst/>
                <a:latin typeface="Calibri" panose="020F0502020204030204" pitchFamily="34" charset="0"/>
                <a:cs typeface="Calibri" panose="020F0502020204030204" pitchFamily="34" charset="0"/>
              </a:rPr>
              <a:t> 5 x €150 travel/accommodation bursaries for freelance emerging producers available. Deadline Wednesday 1st of May. </a:t>
            </a:r>
            <a:endParaRPr sz="2200" dirty="0">
              <a:solidFill>
                <a:schemeClr val="tx1"/>
              </a:solidFill>
              <a:latin typeface="Calibri" panose="020F0502020204030204" pitchFamily="34" charset="0"/>
              <a:cs typeface="Calibri" panose="020F0502020204030204" pitchFamily="34" charset="0"/>
            </a:endParaRPr>
          </a:p>
          <a:p>
            <a:pPr marL="228600" lvl="0" indent="-88900" algn="l" rtl="0">
              <a:lnSpc>
                <a:spcPct val="90000"/>
              </a:lnSpc>
              <a:spcBef>
                <a:spcPts val="1000"/>
              </a:spcBef>
              <a:spcAft>
                <a:spcPts val="0"/>
              </a:spcAft>
              <a:buClr>
                <a:schemeClr val="dk1"/>
              </a:buClr>
              <a:buSzPct val="100000"/>
              <a:buNone/>
            </a:pPr>
            <a:endParaRPr sz="2200" dirty="0"/>
          </a:p>
        </p:txBody>
      </p:sp>
      <p:pic>
        <p:nvPicPr>
          <p:cNvPr id="4" name="Picture 3" descr="A group of people standing in a room&#10;&#10;Description automatically generated">
            <a:extLst>
              <a:ext uri="{FF2B5EF4-FFF2-40B4-BE49-F238E27FC236}">
                <a16:creationId xmlns:a16="http://schemas.microsoft.com/office/drawing/2014/main" id="{86FAF29F-90C9-D71C-8A2D-A575F7510F84}"/>
              </a:ext>
            </a:extLst>
          </p:cNvPr>
          <p:cNvPicPr>
            <a:picLocks noChangeAspect="1"/>
          </p:cNvPicPr>
          <p:nvPr/>
        </p:nvPicPr>
        <p:blipFill>
          <a:blip r:embed="rId3"/>
          <a:stretch>
            <a:fillRect/>
          </a:stretch>
        </p:blipFill>
        <p:spPr>
          <a:xfrm>
            <a:off x="-116004" y="693564"/>
            <a:ext cx="4770300" cy="5470872"/>
          </a:xfrm>
          <a:prstGeom prst="rect">
            <a:avLst/>
          </a:prstGeom>
        </p:spPr>
      </p:pic>
    </p:spTree>
    <p:extLst>
      <p:ext uri="{BB962C8B-B14F-4D97-AF65-F5344CB8AC3E}">
        <p14:creationId xmlns:p14="http://schemas.microsoft.com/office/powerpoint/2010/main" val="3085137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sp>
        <p:nvSpPr>
          <p:cNvPr id="161" name="Google Shape;161;g2c792861756_0_5"/>
          <p:cNvSpPr/>
          <p:nvPr/>
        </p:nvSpPr>
        <p:spPr>
          <a:xfrm>
            <a:off x="-116004"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62" name="Google Shape;162;g2c792861756_0_5"/>
          <p:cNvSpPr txBox="1">
            <a:spLocks noGrp="1"/>
          </p:cNvSpPr>
          <p:nvPr>
            <p:ph type="title"/>
          </p:nvPr>
        </p:nvSpPr>
        <p:spPr>
          <a:xfrm>
            <a:off x="4959096" y="0"/>
            <a:ext cx="6125999" cy="162438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ct val="100000"/>
              <a:buFont typeface="Calibri"/>
              <a:buNone/>
            </a:pPr>
            <a:r>
              <a:rPr lang="en-US" sz="5400" dirty="0"/>
              <a:t>Upcoming Events &amp; Opportunities </a:t>
            </a:r>
            <a:endParaRPr dirty="0"/>
          </a:p>
        </p:txBody>
      </p:sp>
      <p:sp>
        <p:nvSpPr>
          <p:cNvPr id="163" name="Google Shape;163;g2c792861756_0_5"/>
          <p:cNvSpPr/>
          <p:nvPr/>
        </p:nvSpPr>
        <p:spPr>
          <a:xfrm>
            <a:off x="5440359" y="1683583"/>
            <a:ext cx="4243589" cy="18288"/>
          </a:xfrm>
          <a:custGeom>
            <a:avLst/>
            <a:gdLst/>
            <a:ahLst/>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g2c792861756_0_5"/>
          <p:cNvSpPr txBox="1">
            <a:spLocks noGrp="1"/>
          </p:cNvSpPr>
          <p:nvPr>
            <p:ph type="body" idx="1"/>
          </p:nvPr>
        </p:nvSpPr>
        <p:spPr>
          <a:xfrm>
            <a:off x="4654296" y="1965948"/>
            <a:ext cx="7418700" cy="4473000"/>
          </a:xfrm>
          <a:prstGeom prst="rect">
            <a:avLst/>
          </a:prstGeom>
          <a:noFill/>
          <a:ln>
            <a:noFill/>
          </a:ln>
        </p:spPr>
        <p:txBody>
          <a:bodyPr spcFirstLastPara="1" wrap="square" lIns="91425" tIns="45700" rIns="91425" bIns="45700" anchor="t" anchorCtr="0">
            <a:normAutofit/>
          </a:bodyPr>
          <a:lstStyle/>
          <a:p>
            <a:pPr marL="228600" lvl="0" indent="-223996" algn="l" rtl="0">
              <a:lnSpc>
                <a:spcPct val="90000"/>
              </a:lnSpc>
              <a:spcBef>
                <a:spcPts val="1000"/>
              </a:spcBef>
              <a:spcAft>
                <a:spcPts val="0"/>
              </a:spcAft>
              <a:buClr>
                <a:schemeClr val="dk1"/>
              </a:buClr>
              <a:buSzPct val="100000"/>
              <a:buChar char="•"/>
            </a:pPr>
            <a:endParaRPr lang="en-IE" sz="2200" i="0" u="none" strike="noStrike" dirty="0">
              <a:solidFill>
                <a:schemeClr val="tx1"/>
              </a:solidFill>
              <a:effectLst/>
              <a:latin typeface="Calibri" panose="020F0502020204030204" pitchFamily="34" charset="0"/>
              <a:cs typeface="Calibri" panose="020F0502020204030204" pitchFamily="34" charset="0"/>
            </a:endParaRPr>
          </a:p>
          <a:p>
            <a:pPr marL="228600" lvl="0" indent="-223996" algn="l" rtl="0">
              <a:lnSpc>
                <a:spcPct val="90000"/>
              </a:lnSpc>
              <a:spcBef>
                <a:spcPts val="1000"/>
              </a:spcBef>
              <a:spcAft>
                <a:spcPts val="0"/>
              </a:spcAft>
              <a:buClr>
                <a:schemeClr val="dk1"/>
              </a:buClr>
              <a:buSzPct val="100000"/>
              <a:buChar char="•"/>
            </a:pPr>
            <a:r>
              <a:rPr lang="en-IE" sz="2200" i="0" u="none" strike="noStrike" dirty="0">
                <a:solidFill>
                  <a:schemeClr val="tx1"/>
                </a:solidFill>
                <a:effectLst/>
                <a:latin typeface="Calibri" panose="020F0502020204030204" pitchFamily="34" charset="0"/>
                <a:cs typeface="Calibri" panose="020F0502020204030204" pitchFamily="34" charset="0"/>
              </a:rPr>
              <a:t>Tomorrow in Cork – Networking for Creative Professionals hosted by Promenade Producer Ciara O Mahony </a:t>
            </a:r>
          </a:p>
          <a:p>
            <a:pPr marL="228600" lvl="0" indent="-223996" algn="l" rtl="0">
              <a:lnSpc>
                <a:spcPct val="90000"/>
              </a:lnSpc>
              <a:spcBef>
                <a:spcPts val="1000"/>
              </a:spcBef>
              <a:spcAft>
                <a:spcPts val="0"/>
              </a:spcAft>
              <a:buClr>
                <a:schemeClr val="dk1"/>
              </a:buClr>
              <a:buSzPct val="100000"/>
              <a:buChar char="•"/>
            </a:pPr>
            <a:r>
              <a:rPr lang="en-IE" sz="2200" i="0" u="none" strike="noStrike" dirty="0">
                <a:solidFill>
                  <a:schemeClr val="tx1"/>
                </a:solidFill>
                <a:effectLst/>
                <a:latin typeface="Calibri" panose="020F0502020204030204" pitchFamily="34" charset="0"/>
                <a:cs typeface="Calibri" panose="020F0502020204030204" pitchFamily="34" charset="0"/>
              </a:rPr>
              <a:t> </a:t>
            </a:r>
            <a:r>
              <a:rPr lang="en-IE" sz="2200" dirty="0">
                <a:solidFill>
                  <a:schemeClr val="tx1"/>
                </a:solidFill>
                <a:latin typeface="Calibri" panose="020F0502020204030204" pitchFamily="34" charset="0"/>
                <a:cs typeface="Calibri" panose="020F0502020204030204" pitchFamily="34" charset="0"/>
              </a:rPr>
              <a:t>Part of </a:t>
            </a:r>
            <a:r>
              <a:rPr lang="en-IE" sz="2200" dirty="0" err="1">
                <a:solidFill>
                  <a:schemeClr val="tx1"/>
                </a:solidFill>
                <a:latin typeface="Calibri" panose="020F0502020204030204" pitchFamily="34" charset="0"/>
                <a:cs typeface="Calibri" panose="020F0502020204030204" pitchFamily="34" charset="0"/>
              </a:rPr>
              <a:t>CurrentLee</a:t>
            </a:r>
            <a:r>
              <a:rPr lang="en-IE" sz="2200" dirty="0">
                <a:solidFill>
                  <a:schemeClr val="tx1"/>
                </a:solidFill>
                <a:latin typeface="Calibri" panose="020F0502020204030204" pitchFamily="34" charset="0"/>
                <a:cs typeface="Calibri" panose="020F0502020204030204" pitchFamily="34" charset="0"/>
              </a:rPr>
              <a:t> Arts Festival 11am – 12 in the foyer of Cork Opera House </a:t>
            </a:r>
          </a:p>
          <a:p>
            <a:pPr marL="228600" lvl="0" indent="-223996" algn="l" rtl="0">
              <a:lnSpc>
                <a:spcPct val="90000"/>
              </a:lnSpc>
              <a:spcBef>
                <a:spcPts val="1000"/>
              </a:spcBef>
              <a:spcAft>
                <a:spcPts val="0"/>
              </a:spcAft>
              <a:buClr>
                <a:schemeClr val="dk1"/>
              </a:buClr>
              <a:buSzPct val="100000"/>
              <a:buChar char="•"/>
            </a:pPr>
            <a:r>
              <a:rPr lang="en-IE" sz="2200" b="0" i="0" u="none" strike="noStrike" dirty="0">
                <a:solidFill>
                  <a:schemeClr val="tx1"/>
                </a:solidFill>
                <a:effectLst/>
                <a:latin typeface="system-ui"/>
              </a:rPr>
              <a:t>Join Ciara for a coffee to chat about projects, get advice and meet fellow creatives working in the arts sector.</a:t>
            </a:r>
            <a:endParaRPr lang="en-IE" sz="2200" dirty="0">
              <a:solidFill>
                <a:schemeClr val="tx1"/>
              </a:solidFill>
              <a:latin typeface="Calibri" panose="020F0502020204030204" pitchFamily="34" charset="0"/>
              <a:cs typeface="Calibri" panose="020F0502020204030204" pitchFamily="34" charset="0"/>
            </a:endParaRPr>
          </a:p>
          <a:p>
            <a:pPr marL="228600" lvl="0" indent="-88900" algn="l" rtl="0">
              <a:lnSpc>
                <a:spcPct val="90000"/>
              </a:lnSpc>
              <a:spcBef>
                <a:spcPts val="1000"/>
              </a:spcBef>
              <a:spcAft>
                <a:spcPts val="0"/>
              </a:spcAft>
              <a:buClr>
                <a:schemeClr val="dk1"/>
              </a:buClr>
              <a:buSzPct val="100000"/>
              <a:buNone/>
            </a:pPr>
            <a:endParaRPr sz="2200" dirty="0"/>
          </a:p>
        </p:txBody>
      </p:sp>
      <p:pic>
        <p:nvPicPr>
          <p:cNvPr id="3" name="Picture 2" descr="A poster for a concert&#10;&#10;Description automatically generated">
            <a:extLst>
              <a:ext uri="{FF2B5EF4-FFF2-40B4-BE49-F238E27FC236}">
                <a16:creationId xmlns:a16="http://schemas.microsoft.com/office/drawing/2014/main" id="{81D87D03-43B0-EAC3-9AD7-AC4303D2E882}"/>
              </a:ext>
            </a:extLst>
          </p:cNvPr>
          <p:cNvPicPr>
            <a:picLocks noChangeAspect="1"/>
          </p:cNvPicPr>
          <p:nvPr/>
        </p:nvPicPr>
        <p:blipFill>
          <a:blip r:embed="rId3"/>
          <a:stretch>
            <a:fillRect/>
          </a:stretch>
        </p:blipFill>
        <p:spPr>
          <a:xfrm>
            <a:off x="-116004" y="0"/>
            <a:ext cx="4559667" cy="6858000"/>
          </a:xfrm>
          <a:prstGeom prst="rect">
            <a:avLst/>
          </a:prstGeom>
        </p:spPr>
      </p:pic>
    </p:spTree>
    <p:extLst>
      <p:ext uri="{BB962C8B-B14F-4D97-AF65-F5344CB8AC3E}">
        <p14:creationId xmlns:p14="http://schemas.microsoft.com/office/powerpoint/2010/main" val="3636142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p5"/>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7" name="Google Shape;147;p5"/>
          <p:cNvSpPr txBox="1">
            <a:spLocks noGrp="1"/>
          </p:cNvSpPr>
          <p:nvPr>
            <p:ph type="title"/>
          </p:nvPr>
        </p:nvSpPr>
        <p:spPr>
          <a:xfrm>
            <a:off x="589559" y="194872"/>
            <a:ext cx="5183613" cy="178937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700"/>
              <a:buFont typeface="Calibri"/>
              <a:buNone/>
            </a:pPr>
            <a:r>
              <a:rPr lang="en-US" sz="3700" dirty="0"/>
              <a:t>Thank you &amp; Questions </a:t>
            </a:r>
            <a:endParaRPr dirty="0"/>
          </a:p>
        </p:txBody>
      </p:sp>
      <p:grpSp>
        <p:nvGrpSpPr>
          <p:cNvPr id="148" name="Google Shape;148;p5"/>
          <p:cNvGrpSpPr/>
          <p:nvPr/>
        </p:nvGrpSpPr>
        <p:grpSpPr>
          <a:xfrm>
            <a:off x="0" y="1083484"/>
            <a:ext cx="355196" cy="673460"/>
            <a:chOff x="0" y="823811"/>
            <a:chExt cx="355196" cy="673460"/>
          </a:xfrm>
        </p:grpSpPr>
        <p:sp>
          <p:nvSpPr>
            <p:cNvPr id="149" name="Google Shape;149;p5"/>
            <p:cNvSpPr/>
            <p:nvPr/>
          </p:nvSpPr>
          <p:spPr>
            <a:xfrm>
              <a:off x="0" y="823811"/>
              <a:ext cx="87363" cy="67346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0" name="Google Shape;150;p5"/>
            <p:cNvSpPr/>
            <p:nvPr/>
          </p:nvSpPr>
          <p:spPr>
            <a:xfrm>
              <a:off x="159341" y="823811"/>
              <a:ext cx="195855" cy="67346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51" name="Google Shape;151;p5"/>
          <p:cNvSpPr/>
          <p:nvPr/>
        </p:nvSpPr>
        <p:spPr>
          <a:xfrm flipH="1">
            <a:off x="665085" y="2090569"/>
            <a:ext cx="4297680" cy="2743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
          <p:cNvSpPr txBox="1">
            <a:spLocks noGrp="1"/>
          </p:cNvSpPr>
          <p:nvPr>
            <p:ph type="body" idx="1"/>
          </p:nvPr>
        </p:nvSpPr>
        <p:spPr>
          <a:xfrm>
            <a:off x="590719" y="2330505"/>
            <a:ext cx="4559425" cy="3979585"/>
          </a:xfrm>
          <a:prstGeom prst="rect">
            <a:avLst/>
          </a:prstGeom>
          <a:noFill/>
          <a:ln>
            <a:noFill/>
          </a:ln>
        </p:spPr>
        <p:txBody>
          <a:bodyPr spcFirstLastPara="1" wrap="square" lIns="91425" tIns="45700" rIns="91425" bIns="45700" anchor="ctr" anchorCtr="0">
            <a:normAutofit/>
          </a:bodyPr>
          <a:lstStyle/>
          <a:p>
            <a:pPr marL="457200" lvl="0" indent="0" rtl="0">
              <a:lnSpc>
                <a:spcPct val="90000"/>
              </a:lnSpc>
              <a:spcBef>
                <a:spcPts val="0"/>
              </a:spcBef>
              <a:spcAft>
                <a:spcPts val="0"/>
              </a:spcAft>
              <a:buNone/>
            </a:pPr>
            <a:r>
              <a:rPr lang="en-US" sz="2400" dirty="0"/>
              <a:t>If anything occurs to you at a later stage email us: </a:t>
            </a:r>
            <a:br>
              <a:rPr lang="en-US" sz="2400" dirty="0"/>
            </a:br>
            <a:r>
              <a:rPr lang="en-US" sz="2400" dirty="0">
                <a:hlinkClick r:id="rId3"/>
              </a:rPr>
              <a:t>contact@promenade.ie</a:t>
            </a:r>
            <a:r>
              <a:rPr lang="en-US" sz="2400" dirty="0"/>
              <a:t> </a:t>
            </a:r>
          </a:p>
          <a:p>
            <a:pPr marL="457200" lvl="0" indent="0" rtl="0">
              <a:lnSpc>
                <a:spcPct val="90000"/>
              </a:lnSpc>
              <a:spcBef>
                <a:spcPts val="0"/>
              </a:spcBef>
              <a:spcAft>
                <a:spcPts val="0"/>
              </a:spcAft>
              <a:buNone/>
            </a:pPr>
            <a:br>
              <a:rPr lang="en-US" sz="2400" dirty="0"/>
            </a:br>
            <a:r>
              <a:rPr lang="en-US" sz="2400" dirty="0"/>
              <a:t>Full details and link to download the application from: </a:t>
            </a:r>
            <a:r>
              <a:rPr lang="en-US" sz="2400" dirty="0">
                <a:hlinkClick r:id="rId4"/>
              </a:rPr>
              <a:t>https://www.promenade.ie/post/artist-open-call-2024-artist-support</a:t>
            </a:r>
            <a:endParaRPr sz="2400" dirty="0"/>
          </a:p>
        </p:txBody>
      </p:sp>
      <p:sp>
        <p:nvSpPr>
          <p:cNvPr id="153" name="Google Shape;153;p5"/>
          <p:cNvSpPr/>
          <p:nvPr/>
        </p:nvSpPr>
        <p:spPr>
          <a:xfrm flipH="1">
            <a:off x="10697670" y="0"/>
            <a:ext cx="149433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4" name="Google Shape;154;p5"/>
          <p:cNvSpPr/>
          <p:nvPr/>
        </p:nvSpPr>
        <p:spPr>
          <a:xfrm>
            <a:off x="5685810" y="513853"/>
            <a:ext cx="6009366" cy="5834577"/>
          </a:xfrm>
          <a:prstGeom prst="rect">
            <a:avLst/>
          </a:prstGeom>
          <a:solidFill>
            <a:schemeClr val="lt1"/>
          </a:solidFill>
          <a:ln>
            <a:noFill/>
          </a:ln>
          <a:effectLst>
            <a:outerShdw blurRad="139700" dist="127000" dir="5400000" algn="t"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5" name="Google Shape;155;p5" descr="Wood human figure"/>
          <p:cNvPicPr preferRelativeResize="0"/>
          <p:nvPr/>
        </p:nvPicPr>
        <p:blipFill rotWithShape="1">
          <a:blip r:embed="rId5">
            <a:alphaModFix/>
          </a:blip>
          <a:srcRect r="31143" b="1"/>
          <a:stretch/>
        </p:blipFill>
        <p:spPr>
          <a:xfrm>
            <a:off x="5977788" y="799352"/>
            <a:ext cx="5425410" cy="525929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sp>
        <p:nvSpPr>
          <p:cNvPr id="101" name="Google Shape;101;p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2"/>
          <p:cNvSpPr/>
          <p:nvPr/>
        </p:nvSpPr>
        <p:spPr>
          <a:xfrm>
            <a:off x="643278" y="1629918"/>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3" name="Google Shape;103;p2"/>
          <p:cNvSpPr txBox="1"/>
          <p:nvPr/>
        </p:nvSpPr>
        <p:spPr>
          <a:xfrm>
            <a:off x="643275" y="1771650"/>
            <a:ext cx="3864557" cy="4500550"/>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100000"/>
              </a:lnSpc>
              <a:spcBef>
                <a:spcPts val="0"/>
              </a:spcBef>
              <a:spcAft>
                <a:spcPts val="0"/>
              </a:spcAft>
              <a:buClr>
                <a:srgbClr val="000000"/>
              </a:buClr>
              <a:buSzPts val="2100"/>
              <a:buFont typeface="Arial"/>
              <a:buNone/>
            </a:pPr>
            <a:r>
              <a:rPr lang="en-US" sz="2100" b="0" i="0" u="none" strike="noStrike" cap="none" dirty="0">
                <a:solidFill>
                  <a:schemeClr val="dk1"/>
                </a:solidFill>
                <a:latin typeface="Calibri"/>
                <a:ea typeface="Calibri"/>
                <a:cs typeface="Calibri"/>
                <a:sym typeface="Calibri"/>
              </a:rPr>
              <a:t> </a:t>
            </a:r>
            <a:endParaRPr lang="en-US" dirty="0">
              <a:ea typeface="Calibri"/>
            </a:endParaRPr>
          </a:p>
          <a:p>
            <a:pPr marL="0" marR="0" lvl="0" indent="0" algn="l" rtl="0">
              <a:lnSpc>
                <a:spcPct val="100000"/>
              </a:lnSpc>
              <a:spcBef>
                <a:spcPts val="0"/>
              </a:spcBef>
              <a:spcAft>
                <a:spcPts val="0"/>
              </a:spcAft>
              <a:buClr>
                <a:srgbClr val="000000"/>
              </a:buClr>
              <a:buSzPts val="2100"/>
              <a:buFont typeface="Arial"/>
              <a:buNone/>
            </a:pPr>
            <a:r>
              <a:rPr lang="en-US" sz="2200" dirty="0">
                <a:solidFill>
                  <a:schemeClr val="dk1"/>
                </a:solidFill>
                <a:latin typeface="Calibri"/>
                <a:ea typeface="Calibri"/>
                <a:cs typeface="Calibri"/>
                <a:sym typeface="Calibri"/>
              </a:rPr>
              <a:t>Info Clinic</a:t>
            </a:r>
            <a:br>
              <a:rPr lang="en-US" sz="2200" dirty="0">
                <a:solidFill>
                  <a:schemeClr val="dk1"/>
                </a:solidFill>
                <a:latin typeface="Calibri"/>
                <a:ea typeface="Calibri"/>
                <a:cs typeface="Calibri"/>
                <a:sym typeface="Calibri"/>
              </a:rPr>
            </a:br>
            <a:r>
              <a:rPr lang="en-US" sz="2200" dirty="0">
                <a:solidFill>
                  <a:schemeClr val="dk1"/>
                </a:solidFill>
                <a:latin typeface="Calibri"/>
                <a:ea typeface="Calibri"/>
                <a:cs typeface="Calibri"/>
                <a:sym typeface="Calibri"/>
              </a:rPr>
              <a:t> </a:t>
            </a:r>
          </a:p>
          <a:p>
            <a:pPr marL="0" marR="0" lvl="0" indent="0" algn="l" rtl="0">
              <a:lnSpc>
                <a:spcPct val="100000"/>
              </a:lnSpc>
              <a:spcBef>
                <a:spcPts val="0"/>
              </a:spcBef>
              <a:spcAft>
                <a:spcPts val="0"/>
              </a:spcAft>
              <a:buClr>
                <a:srgbClr val="000000"/>
              </a:buClr>
              <a:buSzPts val="2100"/>
              <a:buFont typeface="Arial"/>
              <a:buNone/>
            </a:pPr>
            <a:r>
              <a:rPr lang="en-US" sz="2200" dirty="0">
                <a:solidFill>
                  <a:schemeClr val="dk1"/>
                </a:solidFill>
                <a:latin typeface="Calibri"/>
                <a:ea typeface="Calibri"/>
                <a:cs typeface="Calibri"/>
                <a:sym typeface="Calibri"/>
              </a:rPr>
              <a:t>Artist Open Call – Creative</a:t>
            </a:r>
          </a:p>
          <a:p>
            <a:pPr marL="0" marR="0" lvl="0" indent="0" algn="l" rtl="0">
              <a:lnSpc>
                <a:spcPct val="100000"/>
              </a:lnSpc>
              <a:spcBef>
                <a:spcPts val="0"/>
              </a:spcBef>
              <a:spcAft>
                <a:spcPts val="0"/>
              </a:spcAft>
              <a:buClr>
                <a:srgbClr val="000000"/>
              </a:buClr>
              <a:buSzPts val="2100"/>
              <a:buFont typeface="Arial"/>
              <a:buNone/>
            </a:pPr>
            <a:r>
              <a:rPr lang="en-US" sz="2200" dirty="0">
                <a:solidFill>
                  <a:schemeClr val="dk1"/>
                </a:solidFill>
                <a:latin typeface="Calibri"/>
                <a:ea typeface="Calibri"/>
                <a:cs typeface="Calibri"/>
                <a:sym typeface="Calibri"/>
              </a:rPr>
              <a:t>Production Supports 2024 &amp; 2025</a:t>
            </a:r>
            <a:endParaRPr sz="2200" b="0" i="0" u="none" strike="noStrike" cap="none" dirty="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rgbClr val="000000"/>
              </a:buClr>
              <a:buSzPts val="2200"/>
              <a:buFont typeface="Arial"/>
              <a:buNone/>
            </a:pPr>
            <a:endParaRPr lang="en-US" sz="2200" b="0" i="0" u="none" strike="noStrike" cap="none" dirty="0">
              <a:solidFill>
                <a:schemeClr val="dk1"/>
              </a:solidFill>
              <a:latin typeface="Calibri"/>
              <a:ea typeface="Calibri"/>
              <a:cs typeface="Calibri"/>
              <a:sym typeface="Calibri"/>
            </a:endParaRPr>
          </a:p>
          <a:p>
            <a:pPr algn="l" rtl="0">
              <a:spcBef>
                <a:spcPts val="0"/>
              </a:spcBef>
              <a:spcAft>
                <a:spcPts val="0"/>
              </a:spcAft>
            </a:pPr>
            <a:r>
              <a:rPr lang="en-IE" sz="2200" b="0" i="0" u="none" strike="noStrike" dirty="0">
                <a:solidFill>
                  <a:srgbClr val="000000"/>
                </a:solidFill>
                <a:effectLst/>
                <a:latin typeface="Calibri" panose="020F0502020204030204" pitchFamily="34" charset="0"/>
              </a:rPr>
              <a:t>This open call is funded by Arts Council's Creative Production Supports Scheme.</a:t>
            </a:r>
            <a:endParaRPr lang="en-IE" sz="2200" b="0" i="0" u="none" strike="noStrike" dirty="0">
              <a:solidFill>
                <a:srgbClr val="000000"/>
              </a:solidFill>
              <a:effectLst/>
            </a:endParaRPr>
          </a:p>
          <a:p>
            <a:pPr algn="l" rtl="0">
              <a:spcBef>
                <a:spcPts val="0"/>
              </a:spcBef>
              <a:spcAft>
                <a:spcPts val="0"/>
              </a:spcAft>
            </a:pPr>
            <a:r>
              <a:rPr lang="en-IE" sz="2200" b="0" i="0" u="none" strike="noStrike" dirty="0">
                <a:solidFill>
                  <a:srgbClr val="000000"/>
                </a:solidFill>
                <a:effectLst/>
                <a:latin typeface="Calibri" panose="020F0502020204030204" pitchFamily="34" charset="0"/>
              </a:rPr>
              <a:t>With thanks and appreciation to all our partners.</a:t>
            </a:r>
            <a:endParaRPr lang="en-IE" sz="2200" b="0" i="0" u="none" strike="noStrike" dirty="0">
              <a:solidFill>
                <a:srgbClr val="000000"/>
              </a:solidFill>
              <a:effectLst/>
            </a:endParaRPr>
          </a:p>
          <a:p>
            <a:br>
              <a:rPr lang="en-IE" sz="3200" dirty="0"/>
            </a:br>
            <a:br>
              <a:rPr lang="en-IE" sz="3200" dirty="0"/>
            </a:br>
            <a:endParaRPr sz="2200" b="0" i="0" u="none" strike="noStrike" cap="none" dirty="0">
              <a:solidFill>
                <a:schemeClr val="dk1"/>
              </a:solidFill>
              <a:latin typeface="Calibri"/>
              <a:ea typeface="Calibri"/>
              <a:cs typeface="Calibri"/>
              <a:sym typeface="Calibri"/>
            </a:endParaRPr>
          </a:p>
        </p:txBody>
      </p:sp>
      <p:sp>
        <p:nvSpPr>
          <p:cNvPr id="105" name="Google Shape;105;p2"/>
          <p:cNvSpPr txBox="1"/>
          <p:nvPr/>
        </p:nvSpPr>
        <p:spPr>
          <a:xfrm>
            <a:off x="643275" y="585800"/>
            <a:ext cx="4586100" cy="151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600" b="1">
                <a:solidFill>
                  <a:schemeClr val="dk1"/>
                </a:solidFill>
                <a:latin typeface="Calibri"/>
                <a:ea typeface="Calibri"/>
                <a:cs typeface="Calibri"/>
                <a:sym typeface="Calibri"/>
              </a:rPr>
              <a:t>Welcome </a:t>
            </a:r>
            <a:endParaRPr sz="3600" b="1">
              <a:solidFill>
                <a:schemeClr val="dk1"/>
              </a:solidFill>
              <a:latin typeface="Calibri"/>
              <a:ea typeface="Calibri"/>
              <a:cs typeface="Calibri"/>
              <a:sym typeface="Calibri"/>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p:txBody>
      </p:sp>
      <p:pic>
        <p:nvPicPr>
          <p:cNvPr id="4" name="Picture 3" descr="A poster for an open call&#10;&#10;Description automatically generated">
            <a:extLst>
              <a:ext uri="{FF2B5EF4-FFF2-40B4-BE49-F238E27FC236}">
                <a16:creationId xmlns:a16="http://schemas.microsoft.com/office/drawing/2014/main" id="{C9032FA9-A120-A485-AE35-7DDC64E467D9}"/>
              </a:ext>
            </a:extLst>
          </p:cNvPr>
          <p:cNvPicPr>
            <a:picLocks noChangeAspect="1"/>
          </p:cNvPicPr>
          <p:nvPr/>
        </p:nvPicPr>
        <p:blipFill>
          <a:blip r:embed="rId3"/>
          <a:stretch>
            <a:fillRect/>
          </a:stretch>
        </p:blipFill>
        <p:spPr>
          <a:xfrm>
            <a:off x="5728447" y="0"/>
            <a:ext cx="6463553" cy="665181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g2c792861756_0_32"/>
          <p:cNvPicPr preferRelativeResize="0"/>
          <p:nvPr/>
        </p:nvPicPr>
        <p:blipFill rotWithShape="1">
          <a:blip r:embed="rId3">
            <a:alphaModFix/>
          </a:blip>
          <a:srcRect t="4904" b="38135"/>
          <a:stretch/>
        </p:blipFill>
        <p:spPr>
          <a:xfrm>
            <a:off x="38394" y="65975"/>
            <a:ext cx="4045549" cy="3457229"/>
          </a:xfrm>
          <a:prstGeom prst="rect">
            <a:avLst/>
          </a:prstGeom>
          <a:noFill/>
          <a:ln>
            <a:noFill/>
          </a:ln>
        </p:spPr>
      </p:pic>
      <p:pic>
        <p:nvPicPr>
          <p:cNvPr id="112" name="Google Shape;112;g2c792861756_0_32"/>
          <p:cNvPicPr preferRelativeResize="0"/>
          <p:nvPr/>
        </p:nvPicPr>
        <p:blipFill rotWithShape="1">
          <a:blip r:embed="rId4">
            <a:alphaModFix/>
          </a:blip>
          <a:srcRect t="23591" b="19450"/>
          <a:stretch/>
        </p:blipFill>
        <p:spPr>
          <a:xfrm>
            <a:off x="4152013" y="65990"/>
            <a:ext cx="4045549" cy="3457198"/>
          </a:xfrm>
          <a:prstGeom prst="rect">
            <a:avLst/>
          </a:prstGeom>
          <a:noFill/>
          <a:ln>
            <a:noFill/>
          </a:ln>
        </p:spPr>
      </p:pic>
      <p:sp>
        <p:nvSpPr>
          <p:cNvPr id="114" name="Google Shape;114;g2c792861756_0_32"/>
          <p:cNvSpPr txBox="1"/>
          <p:nvPr/>
        </p:nvSpPr>
        <p:spPr>
          <a:xfrm>
            <a:off x="8530945" y="3720696"/>
            <a:ext cx="3443100" cy="325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IE" sz="1600" b="1" i="0" u="none" strike="noStrike" dirty="0">
                <a:solidFill>
                  <a:srgbClr val="222222"/>
                </a:solidFill>
                <a:effectLst/>
                <a:latin typeface="Calibri" panose="020F0502020204030204" pitchFamily="34" charset="0"/>
                <a:cs typeface="Calibri" panose="020F0502020204030204" pitchFamily="34" charset="0"/>
              </a:rPr>
              <a:t>Alexandre </a:t>
            </a:r>
            <a:r>
              <a:rPr lang="en-IE" sz="1600" b="1" i="0" u="none" strike="noStrike" dirty="0" err="1">
                <a:solidFill>
                  <a:srgbClr val="222222"/>
                </a:solidFill>
                <a:effectLst/>
                <a:latin typeface="Calibri" panose="020F0502020204030204" pitchFamily="34" charset="0"/>
                <a:cs typeface="Calibri" panose="020F0502020204030204" pitchFamily="34" charset="0"/>
              </a:rPr>
              <a:t>Maronna</a:t>
            </a:r>
            <a:br>
              <a:rPr lang="en-IE" sz="1600" b="0" i="0" u="none" strike="noStrike" dirty="0">
                <a:solidFill>
                  <a:srgbClr val="222222"/>
                </a:solidFill>
                <a:effectLst/>
                <a:latin typeface="Calibri" panose="020F0502020204030204" pitchFamily="34" charset="0"/>
                <a:cs typeface="Calibri" panose="020F0502020204030204" pitchFamily="34" charset="0"/>
              </a:rPr>
            </a:br>
            <a:r>
              <a:rPr lang="en-IE" sz="1600" b="0" i="0" u="none" strike="noStrike" dirty="0">
                <a:solidFill>
                  <a:schemeClr val="tx1"/>
                </a:solidFill>
                <a:effectLst/>
                <a:latin typeface="Calibri" panose="020F0502020204030204" pitchFamily="34" charset="0"/>
                <a:cs typeface="Calibri" panose="020F0502020204030204" pitchFamily="34" charset="0"/>
              </a:rPr>
              <a:t>is a communicator, actor, playwright, and producer. With event coordination experience, including Elton John's show production, he co-founded the Festival Playing for Change São Paulo. He also collaborated on the Container </a:t>
            </a:r>
            <a:r>
              <a:rPr lang="en-IE" sz="1600" b="0" i="0" u="none" strike="noStrike" dirty="0" err="1">
                <a:solidFill>
                  <a:schemeClr val="tx1"/>
                </a:solidFill>
                <a:effectLst/>
                <a:latin typeface="Calibri" panose="020F0502020204030204" pitchFamily="34" charset="0"/>
                <a:cs typeface="Calibri" panose="020F0502020204030204" pitchFamily="34" charset="0"/>
              </a:rPr>
              <a:t>Theater</a:t>
            </a:r>
            <a:r>
              <a:rPr lang="en-IE" sz="1600" b="0" i="0" u="none" strike="noStrike" dirty="0">
                <a:solidFill>
                  <a:schemeClr val="tx1"/>
                </a:solidFill>
                <a:effectLst/>
                <a:latin typeface="Calibri" panose="020F0502020204030204" pitchFamily="34" charset="0"/>
                <a:cs typeface="Calibri" panose="020F0502020204030204" pitchFamily="34" charset="0"/>
              </a:rPr>
              <a:t> and various theatrical productions. Additionally, </a:t>
            </a:r>
            <a:r>
              <a:rPr lang="en-IE" sz="1600" b="0" i="0" u="none" strike="noStrike" dirty="0" err="1">
                <a:solidFill>
                  <a:schemeClr val="tx1"/>
                </a:solidFill>
                <a:effectLst/>
                <a:latin typeface="Calibri" panose="020F0502020204030204" pitchFamily="34" charset="0"/>
                <a:cs typeface="Calibri" panose="020F0502020204030204" pitchFamily="34" charset="0"/>
              </a:rPr>
              <a:t>Maronna</a:t>
            </a:r>
            <a:r>
              <a:rPr lang="en-IE" sz="1600" b="0" i="0" u="none" strike="noStrike" dirty="0">
                <a:solidFill>
                  <a:schemeClr val="tx1"/>
                </a:solidFill>
                <a:effectLst/>
                <a:latin typeface="Calibri" panose="020F0502020204030204" pitchFamily="34" charset="0"/>
                <a:cs typeface="Calibri" panose="020F0502020204030204" pitchFamily="34" charset="0"/>
              </a:rPr>
              <a:t> excels in video production and collective fundraising projects.</a:t>
            </a:r>
            <a:endParaRPr sz="1600" dirty="0">
              <a:solidFill>
                <a:schemeClr val="tx1"/>
              </a:solidFill>
              <a:latin typeface="Calibri" panose="020F0502020204030204" pitchFamily="34" charset="0"/>
              <a:ea typeface="Calibri"/>
              <a:cs typeface="Calibri" panose="020F0502020204030204" pitchFamily="34" charset="0"/>
              <a:sym typeface="Calibri"/>
            </a:endParaRPr>
          </a:p>
        </p:txBody>
      </p:sp>
      <p:sp>
        <p:nvSpPr>
          <p:cNvPr id="115" name="Google Shape;115;g2c792861756_0_32"/>
          <p:cNvSpPr/>
          <p:nvPr/>
        </p:nvSpPr>
        <p:spPr>
          <a:xfrm rot="5400000" flipH="1">
            <a:off x="6685930" y="5029923"/>
            <a:ext cx="3059400" cy="459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6" name="Google Shape;116;g2c792861756_0_32"/>
          <p:cNvSpPr/>
          <p:nvPr/>
        </p:nvSpPr>
        <p:spPr>
          <a:xfrm rot="5400000" flipH="1">
            <a:off x="2500747" y="5060600"/>
            <a:ext cx="3120573" cy="4571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7" name="Google Shape;117;g2c792861756_0_32"/>
          <p:cNvSpPr txBox="1"/>
          <p:nvPr/>
        </p:nvSpPr>
        <p:spPr>
          <a:xfrm rot="10800000">
            <a:off x="38394" y="6034075"/>
            <a:ext cx="4045500" cy="36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sz="1200">
              <a:solidFill>
                <a:schemeClr val="dk1"/>
              </a:solidFill>
              <a:latin typeface="Calibri"/>
              <a:ea typeface="Calibri"/>
              <a:cs typeface="Calibri"/>
              <a:sym typeface="Calibri"/>
            </a:endParaRPr>
          </a:p>
        </p:txBody>
      </p:sp>
      <p:sp>
        <p:nvSpPr>
          <p:cNvPr id="118" name="Google Shape;118;g2c792861756_0_32"/>
          <p:cNvSpPr txBox="1"/>
          <p:nvPr/>
        </p:nvSpPr>
        <p:spPr>
          <a:xfrm>
            <a:off x="97385" y="3584346"/>
            <a:ext cx="3898800" cy="305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b="1" dirty="0">
                <a:solidFill>
                  <a:schemeClr val="dk1"/>
                </a:solidFill>
                <a:latin typeface="Calibri"/>
                <a:ea typeface="Calibri"/>
                <a:cs typeface="Calibri"/>
                <a:sym typeface="Calibri"/>
              </a:rPr>
              <a:t>Kath Gorman, Founder/Director of Promenade  </a:t>
            </a:r>
            <a:r>
              <a:rPr lang="en-US" sz="1600" dirty="0">
                <a:solidFill>
                  <a:schemeClr val="dk1"/>
                </a:solidFill>
                <a:latin typeface="Calibri"/>
                <a:ea typeface="Calibri"/>
                <a:cs typeface="Calibri"/>
                <a:sym typeface="Calibri"/>
              </a:rPr>
              <a:t>An </a:t>
            </a:r>
            <a:r>
              <a:rPr lang="en-US" sz="1600" dirty="0">
                <a:solidFill>
                  <a:schemeClr val="dk1"/>
                </a:solidFill>
                <a:highlight>
                  <a:srgbClr val="FFFFFF"/>
                </a:highlight>
                <a:latin typeface="Calibri"/>
                <a:ea typeface="Calibri"/>
                <a:cs typeface="Calibri"/>
                <a:sym typeface="Calibri"/>
              </a:rPr>
              <a:t> experienced creative producer, programmer and arts consultant who has worked in both Ireland and the UK across venues, festivals and resource </a:t>
            </a:r>
            <a:r>
              <a:rPr lang="en-US" sz="1600" dirty="0" err="1">
                <a:solidFill>
                  <a:schemeClr val="dk1"/>
                </a:solidFill>
                <a:highlight>
                  <a:srgbClr val="FFFFFF"/>
                </a:highlight>
                <a:latin typeface="Calibri"/>
                <a:ea typeface="Calibri"/>
                <a:cs typeface="Calibri"/>
                <a:sym typeface="Calibri"/>
              </a:rPr>
              <a:t>organisations</a:t>
            </a:r>
            <a:r>
              <a:rPr lang="en-US" sz="1600" dirty="0">
                <a:solidFill>
                  <a:schemeClr val="dk1"/>
                </a:solidFill>
                <a:highlight>
                  <a:srgbClr val="FFFFFF"/>
                </a:highlight>
                <a:latin typeface="Calibri"/>
                <a:ea typeface="Calibri"/>
                <a:cs typeface="Calibri"/>
                <a:sym typeface="Calibri"/>
              </a:rPr>
              <a:t>.  Promenade is a recent awardee of the Arts Council’s Creative Production Supports Scheme 2024 &amp; 2025.  Past roles in Ireland include; Head of Participation &amp; Engagement, Artistic Curator &amp; Associate Producer for Cork Midsummer Festival and Director of Kinsale Arts Week</a:t>
            </a:r>
            <a:endParaRPr sz="1600" dirty="0">
              <a:solidFill>
                <a:schemeClr val="dk1"/>
              </a:solidFill>
              <a:highlight>
                <a:srgbClr val="FFFFFF"/>
              </a:highlight>
              <a:latin typeface="Calibri"/>
              <a:ea typeface="Calibri"/>
              <a:cs typeface="Calibri"/>
              <a:sym typeface="Calibri"/>
            </a:endParaRPr>
          </a:p>
        </p:txBody>
      </p:sp>
      <p:sp>
        <p:nvSpPr>
          <p:cNvPr id="119" name="Google Shape;119;g2c792861756_0_32"/>
          <p:cNvSpPr txBox="1"/>
          <p:nvPr/>
        </p:nvSpPr>
        <p:spPr>
          <a:xfrm>
            <a:off x="4170230" y="3584346"/>
            <a:ext cx="3898800" cy="353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b="1" dirty="0">
                <a:solidFill>
                  <a:schemeClr val="dk1"/>
                </a:solidFill>
                <a:highlight>
                  <a:srgbClr val="FFFFFF"/>
                </a:highlight>
                <a:latin typeface="Calibri"/>
                <a:ea typeface="Calibri"/>
                <a:cs typeface="Calibri"/>
                <a:sym typeface="Calibri"/>
              </a:rPr>
              <a:t>Ciara </a:t>
            </a:r>
            <a:r>
              <a:rPr lang="en-US" sz="1600" b="1" dirty="0" err="1">
                <a:solidFill>
                  <a:schemeClr val="dk1"/>
                </a:solidFill>
                <a:highlight>
                  <a:srgbClr val="FFFFFF"/>
                </a:highlight>
                <a:latin typeface="Calibri"/>
                <a:ea typeface="Calibri"/>
                <a:cs typeface="Calibri"/>
                <a:sym typeface="Calibri"/>
              </a:rPr>
              <a:t>O'Mahony</a:t>
            </a:r>
            <a:r>
              <a:rPr lang="en-US" sz="1600" b="1" dirty="0">
                <a:solidFill>
                  <a:schemeClr val="dk1"/>
                </a:solidFill>
                <a:highlight>
                  <a:srgbClr val="FFFFFF"/>
                </a:highlight>
                <a:latin typeface="Calibri"/>
                <a:ea typeface="Calibri"/>
                <a:cs typeface="Calibri"/>
                <a:sym typeface="Calibri"/>
              </a:rPr>
              <a:t>,  Project Manager at Promenade  </a:t>
            </a:r>
            <a:r>
              <a:rPr lang="en-US" sz="1600" dirty="0">
                <a:solidFill>
                  <a:schemeClr val="dk1"/>
                </a:solidFill>
                <a:highlight>
                  <a:srgbClr val="FFFFFF"/>
                </a:highlight>
                <a:latin typeface="Calibri"/>
                <a:ea typeface="Calibri"/>
                <a:cs typeface="Calibri"/>
                <a:sym typeface="Calibri"/>
              </a:rPr>
              <a:t>Producing credits include: Cork Midsummer Festival ‘The Wind That Shakes The Wig’, Circus Factory’s ‘4  Lovers’, </a:t>
            </a:r>
            <a:r>
              <a:rPr lang="en-US" sz="1600" dirty="0" err="1">
                <a:solidFill>
                  <a:schemeClr val="dk1"/>
                </a:solidFill>
                <a:highlight>
                  <a:srgbClr val="FFFFFF"/>
                </a:highlight>
                <a:latin typeface="Calibri"/>
                <a:ea typeface="Calibri"/>
                <a:cs typeface="Calibri"/>
                <a:sym typeface="Calibri"/>
              </a:rPr>
              <a:t>Pitch’d</a:t>
            </a:r>
            <a:r>
              <a:rPr lang="en-US" sz="1600" dirty="0">
                <a:solidFill>
                  <a:schemeClr val="dk1"/>
                </a:solidFill>
                <a:highlight>
                  <a:srgbClr val="FFFFFF"/>
                </a:highlight>
                <a:latin typeface="Calibri"/>
                <a:ea typeface="Calibri"/>
                <a:cs typeface="Calibri"/>
                <a:sym typeface="Calibri"/>
              </a:rPr>
              <a:t> Circus &amp; Street Arts Festival featuring a  Culture Night Late event ‘Candy’s Sweet As Circus Cabaret’. Ciara  sits on the board for the National Circus Festival of Ireland and is the Community Artist Curator in Residence for St. Patrick's Festival 2024 with Cork City Council.</a:t>
            </a:r>
            <a:endParaRPr sz="1600" dirty="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sz="1500" dirty="0">
              <a:solidFill>
                <a:schemeClr val="dk1"/>
              </a:solidFill>
              <a:latin typeface="Calibri"/>
              <a:ea typeface="Calibri"/>
              <a:cs typeface="Calibri"/>
              <a:sym typeface="Calibri"/>
            </a:endParaRPr>
          </a:p>
        </p:txBody>
      </p:sp>
      <p:pic>
        <p:nvPicPr>
          <p:cNvPr id="3" name="Picture 2" descr="A person with a beard&#10;&#10;Description automatically generated">
            <a:extLst>
              <a:ext uri="{FF2B5EF4-FFF2-40B4-BE49-F238E27FC236}">
                <a16:creationId xmlns:a16="http://schemas.microsoft.com/office/drawing/2014/main" id="{121C6D7B-3382-AC9D-E23C-77917B67D6CF}"/>
              </a:ext>
            </a:extLst>
          </p:cNvPr>
          <p:cNvPicPr>
            <a:picLocks noChangeAspect="1"/>
          </p:cNvPicPr>
          <p:nvPr/>
        </p:nvPicPr>
        <p:blipFill>
          <a:blip r:embed="rId5"/>
          <a:stretch>
            <a:fillRect/>
          </a:stretch>
        </p:blipFill>
        <p:spPr>
          <a:xfrm>
            <a:off x="8706746" y="65975"/>
            <a:ext cx="3091498" cy="358434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4"/>
        <p:cNvGrpSpPr/>
        <p:nvPr/>
      </p:nvGrpSpPr>
      <p:grpSpPr>
        <a:xfrm>
          <a:off x="0" y="0"/>
          <a:ext cx="0" cy="0"/>
          <a:chOff x="0" y="0"/>
          <a:chExt cx="0" cy="0"/>
        </a:xfrm>
      </p:grpSpPr>
      <p:sp>
        <p:nvSpPr>
          <p:cNvPr id="275" name="Google Shape;275;g2c82304af53_0_13"/>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6" name="Google Shape;276;g2c82304af53_0_13"/>
          <p:cNvSpPr txBox="1">
            <a:spLocks noGrp="1"/>
          </p:cNvSpPr>
          <p:nvPr>
            <p:ph type="title"/>
          </p:nvPr>
        </p:nvSpPr>
        <p:spPr>
          <a:xfrm>
            <a:off x="589550" y="314851"/>
            <a:ext cx="4560600" cy="1669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700"/>
              <a:buFont typeface="Calibri"/>
              <a:buNone/>
            </a:pPr>
            <a:r>
              <a:rPr lang="en-US" sz="3700" dirty="0"/>
              <a:t>Overview </a:t>
            </a:r>
            <a:endParaRPr dirty="0"/>
          </a:p>
        </p:txBody>
      </p:sp>
      <p:grpSp>
        <p:nvGrpSpPr>
          <p:cNvPr id="277" name="Google Shape;277;g2c82304af53_0_13"/>
          <p:cNvGrpSpPr/>
          <p:nvPr/>
        </p:nvGrpSpPr>
        <p:grpSpPr>
          <a:xfrm>
            <a:off x="0" y="1083484"/>
            <a:ext cx="355241" cy="673500"/>
            <a:chOff x="0" y="823811"/>
            <a:chExt cx="355241" cy="673500"/>
          </a:xfrm>
        </p:grpSpPr>
        <p:sp>
          <p:nvSpPr>
            <p:cNvPr id="278" name="Google Shape;278;g2c82304af53_0_13"/>
            <p:cNvSpPr/>
            <p:nvPr/>
          </p:nvSpPr>
          <p:spPr>
            <a:xfrm>
              <a:off x="0" y="823811"/>
              <a:ext cx="873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9" name="Google Shape;279;g2c82304af53_0_13"/>
            <p:cNvSpPr/>
            <p:nvPr/>
          </p:nvSpPr>
          <p:spPr>
            <a:xfrm>
              <a:off x="159341" y="823811"/>
              <a:ext cx="1959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280" name="Google Shape;280;g2c82304af53_0_13"/>
          <p:cNvSpPr/>
          <p:nvPr/>
        </p:nvSpPr>
        <p:spPr>
          <a:xfrm flipH="1">
            <a:off x="664965" y="2090569"/>
            <a:ext cx="4297800" cy="27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1" name="Google Shape;281;g2c82304af53_0_13"/>
          <p:cNvSpPr txBox="1">
            <a:spLocks noGrp="1"/>
          </p:cNvSpPr>
          <p:nvPr>
            <p:ph type="body" idx="1"/>
          </p:nvPr>
        </p:nvSpPr>
        <p:spPr>
          <a:xfrm>
            <a:off x="590725" y="2118000"/>
            <a:ext cx="4559400" cy="4521000"/>
          </a:xfrm>
          <a:prstGeom prst="rect">
            <a:avLst/>
          </a:prstGeom>
          <a:noFill/>
          <a:ln>
            <a:noFill/>
          </a:ln>
        </p:spPr>
        <p:txBody>
          <a:bodyPr spcFirstLastPara="1" wrap="square" lIns="91425" tIns="45700" rIns="91425" bIns="45700" anchor="ctr" anchorCtr="0">
            <a:normAutofit fontScale="92500" lnSpcReduction="10000"/>
          </a:bodyPr>
          <a:lstStyle/>
          <a:p>
            <a:pPr marL="228600" lvl="0" indent="-236696" algn="l" rtl="0">
              <a:lnSpc>
                <a:spcPct val="90000"/>
              </a:lnSpc>
              <a:spcBef>
                <a:spcPts val="0"/>
              </a:spcBef>
              <a:spcAft>
                <a:spcPts val="0"/>
              </a:spcAft>
              <a:buClr>
                <a:schemeClr val="dk1"/>
              </a:buClr>
              <a:buSzPct val="100000"/>
              <a:buChar char="•"/>
            </a:pPr>
            <a:r>
              <a:rPr lang="en-US" sz="2400" dirty="0"/>
              <a:t>Promenade provides strategic &amp; producing supports in the areas of circus, street arts, spectacle, public arts, participatory arts</a:t>
            </a:r>
            <a:endParaRPr sz="2400" dirty="0"/>
          </a:p>
          <a:p>
            <a:pPr marL="228600" lvl="0" indent="-236696">
              <a:buSzPct val="100000"/>
            </a:pPr>
            <a:r>
              <a:rPr lang="en-IE" sz="2400" dirty="0">
                <a:solidFill>
                  <a:srgbClr val="000000"/>
                </a:solidFill>
                <a:latin typeface="Calibri" panose="020F0502020204030204" pitchFamily="34" charset="0"/>
              </a:rPr>
              <a:t>R</a:t>
            </a:r>
            <a:r>
              <a:rPr lang="en-IE" sz="2400" b="0" i="0" u="none" strike="noStrike" dirty="0">
                <a:solidFill>
                  <a:srgbClr val="000000"/>
                </a:solidFill>
                <a:effectLst/>
                <a:latin typeface="Calibri" panose="020F0502020204030204" pitchFamily="34" charset="0"/>
              </a:rPr>
              <a:t>ecently received 2 year funding from the Arts Council’s Creative Production Supports Scheme 2024 &amp; 2025 </a:t>
            </a:r>
          </a:p>
          <a:p>
            <a:pPr marL="228600" lvl="0" indent="-236696">
              <a:buSzPct val="100000"/>
            </a:pPr>
            <a:r>
              <a:rPr lang="en-IE" sz="2400" dirty="0">
                <a:solidFill>
                  <a:srgbClr val="000000"/>
                </a:solidFill>
                <a:latin typeface="Calibri" panose="020F0502020204030204" pitchFamily="34" charset="0"/>
              </a:rPr>
              <a:t>N</a:t>
            </a:r>
            <a:r>
              <a:rPr lang="en-IE" sz="2400" b="0" i="0" u="none" strike="noStrike" dirty="0">
                <a:solidFill>
                  <a:srgbClr val="000000"/>
                </a:solidFill>
                <a:effectLst/>
                <a:latin typeface="Calibri" panose="020F0502020204030204" pitchFamily="34" charset="0"/>
              </a:rPr>
              <a:t>ow seeking 5 artists / companies to apply to receive producing, production &amp; artistic supports from the Promenade team and a range of outside experts and partners during 2024 &amp; 2025.</a:t>
            </a:r>
            <a:br>
              <a:rPr lang="en-IE" sz="1800" b="0" i="0" u="none" strike="noStrike" dirty="0">
                <a:solidFill>
                  <a:srgbClr val="000000"/>
                </a:solidFill>
                <a:effectLst/>
                <a:latin typeface="Calibri" panose="020F0502020204030204" pitchFamily="34" charset="0"/>
              </a:rPr>
            </a:br>
            <a:endParaRPr sz="2000" dirty="0"/>
          </a:p>
        </p:txBody>
      </p:sp>
      <p:sp>
        <p:nvSpPr>
          <p:cNvPr id="282" name="Google Shape;282;g2c82304af53_0_13"/>
          <p:cNvSpPr/>
          <p:nvPr/>
        </p:nvSpPr>
        <p:spPr>
          <a:xfrm flipH="1">
            <a:off x="10697700" y="0"/>
            <a:ext cx="14943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3" name="Google Shape;283;g2c82304af53_0_13"/>
          <p:cNvSpPr/>
          <p:nvPr/>
        </p:nvSpPr>
        <p:spPr>
          <a:xfrm>
            <a:off x="5685810" y="513853"/>
            <a:ext cx="6009300" cy="5834700"/>
          </a:xfrm>
          <a:prstGeom prst="rect">
            <a:avLst/>
          </a:prstGeom>
          <a:solidFill>
            <a:schemeClr val="lt1"/>
          </a:solidFill>
          <a:ln>
            <a:noFill/>
          </a:ln>
          <a:effectLst>
            <a:outerShdw blurRad="139700" dist="127000" dir="5400000" algn="t" rotWithShape="0">
              <a:srgbClr val="000000">
                <a:alpha val="1451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84" name="Google Shape;284;g2c82304af53_0_13"/>
          <p:cNvPicPr preferRelativeResize="0"/>
          <p:nvPr/>
        </p:nvPicPr>
        <p:blipFill>
          <a:blip r:embed="rId3">
            <a:alphaModFix/>
          </a:blip>
          <a:stretch>
            <a:fillRect/>
          </a:stretch>
        </p:blipFill>
        <p:spPr>
          <a:xfrm>
            <a:off x="5150125" y="2200700"/>
            <a:ext cx="7041875" cy="469458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0"/>
        <p:cNvGrpSpPr/>
        <p:nvPr/>
      </p:nvGrpSpPr>
      <p:grpSpPr>
        <a:xfrm>
          <a:off x="0" y="0"/>
          <a:ext cx="0" cy="0"/>
          <a:chOff x="0" y="0"/>
          <a:chExt cx="0" cy="0"/>
        </a:xfrm>
      </p:grpSpPr>
      <p:sp>
        <p:nvSpPr>
          <p:cNvPr id="211" name="Google Shape;211;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2" name="Google Shape;212;p7"/>
          <p:cNvSpPr/>
          <p:nvPr/>
        </p:nvSpPr>
        <p:spPr>
          <a:xfrm>
            <a:off x="0" y="0"/>
            <a:ext cx="4192433" cy="6858000"/>
          </a:xfrm>
          <a:custGeom>
            <a:avLst/>
            <a:gdLst/>
            <a:ahLst/>
            <a:cxnLst/>
            <a:rect l="l" t="t" r="r" b="b"/>
            <a:pathLst>
              <a:path w="4818889" h="6858000" extrusionOk="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solidFill>
            <a:schemeClr val="lt1"/>
          </a:solidFill>
          <a:ln w="9525" cap="flat" cmpd="sng">
            <a:solidFill>
              <a:srgbClr val="EFEFEF"/>
            </a:solidFill>
            <a:prstDash val="solid"/>
            <a:miter lim="800000"/>
            <a:headEnd type="none" w="sm" len="sm"/>
            <a:tailEnd type="none" w="sm" len="sm"/>
          </a:ln>
          <a:effectLst>
            <a:outerShdw blurRad="88900" dist="38100" algn="l" rotWithShape="0">
              <a:srgbClr val="D8D8D8">
                <a:alpha val="4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13" name="Google Shape;213;p7"/>
          <p:cNvSpPr txBox="1">
            <a:spLocks noGrp="1"/>
          </p:cNvSpPr>
          <p:nvPr>
            <p:ph type="title"/>
          </p:nvPr>
        </p:nvSpPr>
        <p:spPr>
          <a:xfrm>
            <a:off x="294875" y="748664"/>
            <a:ext cx="3346692" cy="940249"/>
          </a:xfrm>
          <a:prstGeom prst="rect">
            <a:avLst/>
          </a:prstGeom>
          <a:noFill/>
          <a:ln>
            <a:noFill/>
          </a:ln>
        </p:spPr>
        <p:txBody>
          <a:bodyPr spcFirstLastPara="1" wrap="square" lIns="91425" tIns="45700" rIns="91425" bIns="45700" anchor="ctr" anchorCtr="0">
            <a:normAutofit fontScale="90000"/>
          </a:bodyPr>
          <a:lstStyle/>
          <a:p>
            <a:pPr lvl="0" algn="l" rtl="0">
              <a:lnSpc>
                <a:spcPct val="90000"/>
              </a:lnSpc>
              <a:spcBef>
                <a:spcPts val="0"/>
              </a:spcBef>
              <a:spcAft>
                <a:spcPts val="0"/>
              </a:spcAft>
              <a:buClr>
                <a:schemeClr val="dk1"/>
              </a:buClr>
              <a:buSzPct val="100000"/>
            </a:pPr>
            <a:r>
              <a:rPr lang="en-US" sz="4000" b="1" dirty="0"/>
              <a:t>Artist Supports</a:t>
            </a:r>
            <a:br>
              <a:rPr lang="en-US" sz="4000" dirty="0"/>
            </a:br>
            <a:br>
              <a:rPr lang="en-US" sz="4000" dirty="0"/>
            </a:br>
            <a:endParaRPr sz="4000" dirty="0"/>
          </a:p>
        </p:txBody>
      </p:sp>
      <p:sp>
        <p:nvSpPr>
          <p:cNvPr id="214" name="Google Shape;214;p7"/>
          <p:cNvSpPr/>
          <p:nvPr/>
        </p:nvSpPr>
        <p:spPr>
          <a:xfrm>
            <a:off x="0" y="3081528"/>
            <a:ext cx="128016"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15" name="Google Shape;215;p7"/>
          <p:cNvSpPr/>
          <p:nvPr/>
        </p:nvSpPr>
        <p:spPr>
          <a:xfrm>
            <a:off x="5303520" y="748664"/>
            <a:ext cx="1988820" cy="1193292"/>
          </a:xfrm>
          <a:prstGeom prst="rect">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7"/>
          <p:cNvSpPr txBox="1"/>
          <p:nvPr/>
        </p:nvSpPr>
        <p:spPr>
          <a:xfrm>
            <a:off x="5303520" y="748664"/>
            <a:ext cx="1988820" cy="1193292"/>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IE" sz="2200" b="0" i="0" u="none" strike="noStrike" dirty="0">
                <a:solidFill>
                  <a:schemeClr val="bg1"/>
                </a:solidFill>
                <a:effectLst/>
                <a:latin typeface="Calibri" panose="020F0502020204030204" pitchFamily="34" charset="0"/>
              </a:rPr>
              <a:t>Strategic planning</a:t>
            </a:r>
            <a:endParaRPr sz="2200" b="0" i="0" u="none" strike="noStrike" cap="none" dirty="0">
              <a:solidFill>
                <a:schemeClr val="bg1"/>
              </a:solidFill>
              <a:latin typeface="Arial"/>
              <a:ea typeface="Arial"/>
              <a:cs typeface="Arial"/>
              <a:sym typeface="Arial"/>
            </a:endParaRPr>
          </a:p>
        </p:txBody>
      </p:sp>
      <p:sp>
        <p:nvSpPr>
          <p:cNvPr id="217" name="Google Shape;217;p7"/>
          <p:cNvSpPr/>
          <p:nvPr/>
        </p:nvSpPr>
        <p:spPr>
          <a:xfrm>
            <a:off x="7491221" y="748664"/>
            <a:ext cx="1988820" cy="1193292"/>
          </a:xfrm>
          <a:prstGeom prst="rect">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7"/>
          <p:cNvSpPr txBox="1"/>
          <p:nvPr/>
        </p:nvSpPr>
        <p:spPr>
          <a:xfrm>
            <a:off x="7491221" y="748664"/>
            <a:ext cx="1988820" cy="1193292"/>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2200" dirty="0">
                <a:solidFill>
                  <a:schemeClr val="lt1"/>
                </a:solidFill>
                <a:latin typeface="Calibri"/>
                <a:ea typeface="Calibri"/>
                <a:cs typeface="Calibri"/>
                <a:sym typeface="Calibri"/>
              </a:rPr>
              <a:t>Resourcing</a:t>
            </a:r>
            <a:endParaRPr lang="en-US" sz="1400" b="0" i="0" u="none" strike="noStrike" cap="none" dirty="0">
              <a:solidFill>
                <a:srgbClr val="000000"/>
              </a:solidFill>
              <a:latin typeface="Arial"/>
              <a:ea typeface="Arial"/>
              <a:cs typeface="Arial"/>
              <a:sym typeface="Arial"/>
            </a:endParaRPr>
          </a:p>
        </p:txBody>
      </p:sp>
      <p:sp>
        <p:nvSpPr>
          <p:cNvPr id="219" name="Google Shape;219;p7"/>
          <p:cNvSpPr/>
          <p:nvPr/>
        </p:nvSpPr>
        <p:spPr>
          <a:xfrm>
            <a:off x="9678924" y="748664"/>
            <a:ext cx="1988820" cy="1193292"/>
          </a:xfrm>
          <a:prstGeom prst="rect">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7"/>
          <p:cNvSpPr txBox="1"/>
          <p:nvPr/>
        </p:nvSpPr>
        <p:spPr>
          <a:xfrm>
            <a:off x="9678924" y="748664"/>
            <a:ext cx="1988820" cy="1193292"/>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2200" dirty="0">
                <a:solidFill>
                  <a:schemeClr val="lt1"/>
                </a:solidFill>
                <a:latin typeface="Calibri"/>
                <a:ea typeface="Calibri"/>
                <a:cs typeface="Calibri"/>
                <a:sym typeface="Calibri"/>
              </a:rPr>
              <a:t>Finance and Budgeting</a:t>
            </a:r>
            <a:endParaRPr sz="1400" b="0" i="0" u="none" strike="noStrike" cap="none" dirty="0">
              <a:solidFill>
                <a:srgbClr val="000000"/>
              </a:solidFill>
              <a:latin typeface="Arial"/>
              <a:ea typeface="Arial"/>
              <a:cs typeface="Arial"/>
              <a:sym typeface="Arial"/>
            </a:endParaRPr>
          </a:p>
        </p:txBody>
      </p:sp>
      <p:sp>
        <p:nvSpPr>
          <p:cNvPr id="221" name="Google Shape;221;p7"/>
          <p:cNvSpPr/>
          <p:nvPr/>
        </p:nvSpPr>
        <p:spPr>
          <a:xfrm>
            <a:off x="5303520" y="2140838"/>
            <a:ext cx="1988820" cy="1193292"/>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7"/>
          <p:cNvSpPr txBox="1"/>
          <p:nvPr/>
        </p:nvSpPr>
        <p:spPr>
          <a:xfrm>
            <a:off x="5303520" y="2140838"/>
            <a:ext cx="1988820" cy="1193292"/>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IE" sz="2200" b="0" i="0" u="none" strike="noStrike" dirty="0">
                <a:solidFill>
                  <a:schemeClr val="bg1"/>
                </a:solidFill>
                <a:effectLst/>
                <a:latin typeface="Calibri" panose="020F0502020204030204" pitchFamily="34" charset="0"/>
              </a:rPr>
              <a:t>Partnership brokering - nationally &amp; internationally </a:t>
            </a:r>
            <a:endParaRPr sz="2200" b="0" i="0" u="none" strike="noStrike" cap="none" dirty="0">
              <a:solidFill>
                <a:schemeClr val="bg1"/>
              </a:solidFill>
              <a:latin typeface="Arial"/>
              <a:ea typeface="Arial"/>
              <a:cs typeface="Arial"/>
              <a:sym typeface="Arial"/>
            </a:endParaRPr>
          </a:p>
        </p:txBody>
      </p:sp>
      <p:sp>
        <p:nvSpPr>
          <p:cNvPr id="223" name="Google Shape;223;p7"/>
          <p:cNvSpPr/>
          <p:nvPr/>
        </p:nvSpPr>
        <p:spPr>
          <a:xfrm>
            <a:off x="7491221" y="2140838"/>
            <a:ext cx="1988820" cy="1193292"/>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7"/>
          <p:cNvSpPr txBox="1"/>
          <p:nvPr/>
        </p:nvSpPr>
        <p:spPr>
          <a:xfrm>
            <a:off x="7491221" y="2140838"/>
            <a:ext cx="1988700" cy="1193400"/>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2000" dirty="0">
                <a:solidFill>
                  <a:schemeClr val="lt1"/>
                </a:solidFill>
                <a:latin typeface="Calibri"/>
                <a:ea typeface="Calibri"/>
                <a:cs typeface="Calibri"/>
                <a:sym typeface="Calibri"/>
              </a:rPr>
              <a:t>Funding applications / bids </a:t>
            </a:r>
            <a:endParaRPr sz="1200" b="0" i="0" u="none" strike="noStrike" cap="none" dirty="0">
              <a:solidFill>
                <a:srgbClr val="000000"/>
              </a:solidFill>
              <a:latin typeface="Arial"/>
              <a:ea typeface="Arial"/>
              <a:cs typeface="Arial"/>
              <a:sym typeface="Arial"/>
            </a:endParaRPr>
          </a:p>
        </p:txBody>
      </p:sp>
      <p:sp>
        <p:nvSpPr>
          <p:cNvPr id="225" name="Google Shape;225;p7"/>
          <p:cNvSpPr/>
          <p:nvPr/>
        </p:nvSpPr>
        <p:spPr>
          <a:xfrm>
            <a:off x="9678924" y="2140838"/>
            <a:ext cx="1988820" cy="1193292"/>
          </a:xfrm>
          <a:prstGeom prst="rect">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7"/>
          <p:cNvSpPr txBox="1"/>
          <p:nvPr/>
        </p:nvSpPr>
        <p:spPr>
          <a:xfrm>
            <a:off x="9678924" y="2140838"/>
            <a:ext cx="1988820" cy="1193292"/>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2200" b="0" i="0" u="none" strike="noStrike" cap="none" dirty="0">
                <a:solidFill>
                  <a:schemeClr val="lt1"/>
                </a:solidFill>
                <a:latin typeface="Calibri"/>
                <a:ea typeface="Calibri"/>
                <a:cs typeface="Calibri"/>
                <a:sym typeface="Calibri"/>
              </a:rPr>
              <a:t>Project Development </a:t>
            </a:r>
            <a:endParaRPr sz="1400" b="0" i="0" u="none" strike="noStrike" cap="none" dirty="0">
              <a:solidFill>
                <a:srgbClr val="000000"/>
              </a:solidFill>
              <a:latin typeface="Arial"/>
              <a:ea typeface="Arial"/>
              <a:cs typeface="Arial"/>
              <a:sym typeface="Arial"/>
            </a:endParaRPr>
          </a:p>
        </p:txBody>
      </p:sp>
      <p:sp>
        <p:nvSpPr>
          <p:cNvPr id="227" name="Google Shape;227;p7"/>
          <p:cNvSpPr/>
          <p:nvPr/>
        </p:nvSpPr>
        <p:spPr>
          <a:xfrm>
            <a:off x="5303520" y="3533013"/>
            <a:ext cx="1988820" cy="1193292"/>
          </a:xfrm>
          <a:prstGeom prst="rect">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7"/>
          <p:cNvSpPr txBox="1"/>
          <p:nvPr/>
        </p:nvSpPr>
        <p:spPr>
          <a:xfrm>
            <a:off x="5303520" y="3533013"/>
            <a:ext cx="1988820" cy="1193292"/>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2200" dirty="0">
                <a:solidFill>
                  <a:schemeClr val="lt1"/>
                </a:solidFill>
                <a:latin typeface="Calibri"/>
                <a:ea typeface="Calibri"/>
                <a:cs typeface="Calibri"/>
                <a:sym typeface="Calibri"/>
              </a:rPr>
              <a:t>Contracts &amp;  Scheduling </a:t>
            </a:r>
            <a:endParaRPr sz="1400" b="0" i="0" u="none" strike="noStrike" cap="none" dirty="0">
              <a:solidFill>
                <a:srgbClr val="000000"/>
              </a:solidFill>
              <a:latin typeface="Arial"/>
              <a:ea typeface="Arial"/>
              <a:cs typeface="Arial"/>
              <a:sym typeface="Arial"/>
            </a:endParaRPr>
          </a:p>
        </p:txBody>
      </p:sp>
      <p:sp>
        <p:nvSpPr>
          <p:cNvPr id="229" name="Google Shape;229;p7"/>
          <p:cNvSpPr/>
          <p:nvPr/>
        </p:nvSpPr>
        <p:spPr>
          <a:xfrm>
            <a:off x="7491221" y="3533013"/>
            <a:ext cx="1988820" cy="1193292"/>
          </a:xfrm>
          <a:prstGeom prst="rect">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7"/>
          <p:cNvSpPr txBox="1"/>
          <p:nvPr/>
        </p:nvSpPr>
        <p:spPr>
          <a:xfrm>
            <a:off x="7491221" y="3533013"/>
            <a:ext cx="1988820" cy="1193292"/>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2200" dirty="0">
                <a:solidFill>
                  <a:schemeClr val="lt1"/>
                </a:solidFill>
                <a:latin typeface="Calibri"/>
                <a:ea typeface="Calibri"/>
                <a:cs typeface="Calibri"/>
                <a:sym typeface="Calibri"/>
              </a:rPr>
              <a:t>Public Engagement support </a:t>
            </a:r>
            <a:endParaRPr sz="1400" b="0" i="0" u="none" strike="noStrike" cap="none" dirty="0">
              <a:solidFill>
                <a:srgbClr val="000000"/>
              </a:solidFill>
              <a:latin typeface="Arial"/>
              <a:ea typeface="Arial"/>
              <a:cs typeface="Arial"/>
              <a:sym typeface="Arial"/>
            </a:endParaRPr>
          </a:p>
        </p:txBody>
      </p:sp>
      <p:sp>
        <p:nvSpPr>
          <p:cNvPr id="231" name="Google Shape;231;p7"/>
          <p:cNvSpPr/>
          <p:nvPr/>
        </p:nvSpPr>
        <p:spPr>
          <a:xfrm>
            <a:off x="9678924" y="3533013"/>
            <a:ext cx="1988820" cy="1193292"/>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7"/>
          <p:cNvSpPr txBox="1"/>
          <p:nvPr/>
        </p:nvSpPr>
        <p:spPr>
          <a:xfrm>
            <a:off x="9678924" y="3533013"/>
            <a:ext cx="1988820" cy="1193292"/>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2200" b="0" i="0" u="none" strike="noStrike" cap="none" dirty="0">
                <a:solidFill>
                  <a:schemeClr val="lt1"/>
                </a:solidFill>
                <a:latin typeface="Calibri"/>
                <a:cs typeface="Calibri"/>
                <a:sym typeface="Calibri"/>
              </a:rPr>
              <a:t>Work with communities / places of interest </a:t>
            </a:r>
            <a:endParaRPr sz="1400" b="0" i="0" u="none" strike="noStrike" cap="none" dirty="0">
              <a:solidFill>
                <a:srgbClr val="000000"/>
              </a:solidFill>
              <a:latin typeface="Arial"/>
              <a:ea typeface="Arial"/>
              <a:cs typeface="Arial"/>
              <a:sym typeface="Arial"/>
            </a:endParaRPr>
          </a:p>
        </p:txBody>
      </p:sp>
      <p:sp>
        <p:nvSpPr>
          <p:cNvPr id="233" name="Google Shape;233;p7"/>
          <p:cNvSpPr/>
          <p:nvPr/>
        </p:nvSpPr>
        <p:spPr>
          <a:xfrm>
            <a:off x="5303520" y="4925212"/>
            <a:ext cx="1988700" cy="1193400"/>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7"/>
          <p:cNvSpPr txBox="1"/>
          <p:nvPr/>
        </p:nvSpPr>
        <p:spPr>
          <a:xfrm>
            <a:off x="5303520" y="4925212"/>
            <a:ext cx="1988700" cy="1193400"/>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2200" b="0" i="0" u="none" strike="noStrike" cap="none" dirty="0">
                <a:solidFill>
                  <a:schemeClr val="lt1"/>
                </a:solidFill>
                <a:latin typeface="Calibri"/>
                <a:cs typeface="Calibri"/>
                <a:sym typeface="Calibri"/>
              </a:rPr>
              <a:t>Tour Booking</a:t>
            </a:r>
            <a:endParaRPr sz="1400" b="0" i="0" u="none" strike="noStrike" cap="none" dirty="0">
              <a:solidFill>
                <a:srgbClr val="000000"/>
              </a:solidFill>
              <a:latin typeface="Arial"/>
              <a:ea typeface="Arial"/>
              <a:cs typeface="Arial"/>
              <a:sym typeface="Arial"/>
            </a:endParaRPr>
          </a:p>
        </p:txBody>
      </p:sp>
      <p:sp>
        <p:nvSpPr>
          <p:cNvPr id="235" name="Google Shape;235;p7"/>
          <p:cNvSpPr/>
          <p:nvPr/>
        </p:nvSpPr>
        <p:spPr>
          <a:xfrm>
            <a:off x="7491222" y="4925212"/>
            <a:ext cx="1988700" cy="1193400"/>
          </a:xfrm>
          <a:prstGeom prst="rect">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7"/>
          <p:cNvSpPr txBox="1"/>
          <p:nvPr/>
        </p:nvSpPr>
        <p:spPr>
          <a:xfrm>
            <a:off x="7491222" y="4925212"/>
            <a:ext cx="1988700" cy="1193400"/>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2200" dirty="0">
                <a:solidFill>
                  <a:schemeClr val="lt1"/>
                </a:solidFill>
                <a:latin typeface="Calibri"/>
                <a:ea typeface="Calibri"/>
                <a:cs typeface="Calibri"/>
                <a:sym typeface="Calibri"/>
              </a:rPr>
              <a:t>Liaising with promotors </a:t>
            </a:r>
            <a:endParaRPr sz="1400" b="0" i="0" u="none" strike="noStrike" cap="none" dirty="0">
              <a:solidFill>
                <a:srgbClr val="000000"/>
              </a:solidFill>
              <a:latin typeface="Arial"/>
              <a:ea typeface="Arial"/>
              <a:cs typeface="Arial"/>
              <a:sym typeface="Arial"/>
            </a:endParaRPr>
          </a:p>
        </p:txBody>
      </p:sp>
      <p:sp>
        <p:nvSpPr>
          <p:cNvPr id="237" name="Google Shape;237;p7"/>
          <p:cNvSpPr txBox="1"/>
          <p:nvPr/>
        </p:nvSpPr>
        <p:spPr>
          <a:xfrm>
            <a:off x="294875" y="3533025"/>
            <a:ext cx="2896200" cy="99253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endParaRPr sz="2700" dirty="0">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38" name="Google Shape;238;p7"/>
          <p:cNvSpPr txBox="1"/>
          <p:nvPr/>
        </p:nvSpPr>
        <p:spPr>
          <a:xfrm>
            <a:off x="9678924" y="4925189"/>
            <a:ext cx="1988700" cy="1193400"/>
          </a:xfrm>
          <a:prstGeom prst="rect">
            <a:avLst/>
          </a:prstGeom>
          <a:solidFill>
            <a:schemeClr val="accent4"/>
          </a:solid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en-US" sz="2200" dirty="0">
                <a:solidFill>
                  <a:schemeClr val="lt1"/>
                </a:solidFill>
                <a:latin typeface="Calibri"/>
                <a:ea typeface="Calibri"/>
                <a:cs typeface="Calibri"/>
                <a:sym typeface="Calibri"/>
              </a:rPr>
              <a:t>Support with pitching / networking</a:t>
            </a:r>
            <a:endParaRPr sz="2200" dirty="0">
              <a:solidFill>
                <a:schemeClr val="lt1"/>
              </a:solidFill>
              <a:latin typeface="Calibri"/>
              <a:ea typeface="Calibri"/>
              <a:cs typeface="Calibri"/>
              <a:sym typeface="Calibri"/>
            </a:endParaRPr>
          </a:p>
        </p:txBody>
      </p:sp>
      <p:sp>
        <p:nvSpPr>
          <p:cNvPr id="2" name="TextBox 1">
            <a:extLst>
              <a:ext uri="{FF2B5EF4-FFF2-40B4-BE49-F238E27FC236}">
                <a16:creationId xmlns:a16="http://schemas.microsoft.com/office/drawing/2014/main" id="{FBDFCA7A-68CC-7EEA-9837-826376076A26}"/>
              </a:ext>
            </a:extLst>
          </p:cNvPr>
          <p:cNvSpPr txBox="1"/>
          <p:nvPr/>
        </p:nvSpPr>
        <p:spPr>
          <a:xfrm>
            <a:off x="458762" y="1443789"/>
            <a:ext cx="3412186" cy="4924425"/>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Calibri" panose="020F0502020204030204" pitchFamily="34" charset="0"/>
                <a:cs typeface="Calibri" panose="020F0502020204030204" pitchFamily="34" charset="0"/>
              </a:rPr>
              <a:t>4 hours per week with a Promenade Producer offering </a:t>
            </a:r>
            <a:r>
              <a:rPr lang="en-IE" sz="2000" b="0" i="0" u="none" strike="noStrike" dirty="0">
                <a:solidFill>
                  <a:srgbClr val="000000"/>
                </a:solidFill>
                <a:effectLst/>
                <a:latin typeface="Calibri" panose="020F0502020204030204" pitchFamily="34" charset="0"/>
                <a:cs typeface="Calibri" panose="020F0502020204030204" pitchFamily="34" charset="0"/>
              </a:rPr>
              <a:t>mentoring /  practical support tailored to each individual artist/company needs</a:t>
            </a:r>
            <a:br>
              <a:rPr lang="en-IE" sz="2000" b="0" i="0" u="none" strike="noStrike" dirty="0">
                <a:solidFill>
                  <a:srgbClr val="000000"/>
                </a:solidFill>
                <a:effectLst/>
                <a:latin typeface="Calibri" panose="020F0502020204030204" pitchFamily="34" charset="0"/>
                <a:cs typeface="Calibri" panose="020F0502020204030204" pitchFamily="34" charset="0"/>
              </a:rPr>
            </a:br>
            <a:endParaRPr lang="en-IE" sz="2000" b="0" i="0" u="none" strike="noStrike" dirty="0">
              <a:solidFill>
                <a:srgbClr val="000000"/>
              </a:solidFill>
              <a:effectLst/>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2000" b="0" i="0" u="none" strike="noStrike" dirty="0">
                <a:solidFill>
                  <a:srgbClr val="000000"/>
                </a:solidFill>
                <a:effectLst/>
                <a:latin typeface="Calibri" panose="020F0502020204030204" pitchFamily="34" charset="0"/>
              </a:rPr>
              <a:t>Circus Factory will offer one artist a </a:t>
            </a:r>
            <a:r>
              <a:rPr lang="en-IE" sz="2000" dirty="0">
                <a:latin typeface="Calibri" panose="020F0502020204030204" pitchFamily="34" charset="0"/>
              </a:rPr>
              <a:t>one</a:t>
            </a:r>
            <a:r>
              <a:rPr lang="en-IE" sz="2000" b="0" i="0" u="none" strike="noStrike" dirty="0">
                <a:solidFill>
                  <a:srgbClr val="000000"/>
                </a:solidFill>
                <a:effectLst/>
                <a:latin typeface="Calibri" panose="020F0502020204030204" pitchFamily="34" charset="0"/>
              </a:rPr>
              <a:t> week shared residency during 2024 &amp; 2025 </a:t>
            </a:r>
          </a:p>
          <a:p>
            <a:pPr marL="285750" indent="-285750">
              <a:buFont typeface="Arial" panose="020B0604020202020204" pitchFamily="34" charset="0"/>
              <a:buChar char="•"/>
            </a:pPr>
            <a:endParaRPr lang="en-IE" sz="2000" dirty="0">
              <a:latin typeface="Calibri" panose="020F0502020204030204" pitchFamily="34" charset="0"/>
            </a:endParaRPr>
          </a:p>
          <a:p>
            <a:pPr marL="285750" indent="-285750">
              <a:buFont typeface="Arial" panose="020B0604020202020204" pitchFamily="34" charset="0"/>
              <a:buChar char="•"/>
            </a:pPr>
            <a:r>
              <a:rPr lang="en-IE" sz="2000" b="0" i="0" u="none" strike="noStrike" dirty="0">
                <a:solidFill>
                  <a:srgbClr val="000000"/>
                </a:solidFill>
                <a:effectLst/>
                <a:latin typeface="Calibri" panose="020F0502020204030204" pitchFamily="34" charset="0"/>
              </a:rPr>
              <a:t>The Everyman will offer three x 3 day residencies over 2024/2025.</a:t>
            </a:r>
            <a:br>
              <a:rPr lang="en-US" sz="1400" dirty="0">
                <a:latin typeface="Calibri" panose="020F0502020204030204" pitchFamily="34" charset="0"/>
                <a:cs typeface="Calibri" panose="020F0502020204030204" pitchFamily="34" charset="0"/>
              </a:rPr>
            </a:b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8"/>
        <p:cNvGrpSpPr/>
        <p:nvPr/>
      </p:nvGrpSpPr>
      <p:grpSpPr>
        <a:xfrm>
          <a:off x="0" y="0"/>
          <a:ext cx="0" cy="0"/>
          <a:chOff x="0" y="0"/>
          <a:chExt cx="0" cy="0"/>
        </a:xfrm>
      </p:grpSpPr>
      <p:sp>
        <p:nvSpPr>
          <p:cNvPr id="359" name="Google Shape;359;p2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1" name="Google Shape;361;p28"/>
          <p:cNvSpPr txBox="1"/>
          <p:nvPr/>
        </p:nvSpPr>
        <p:spPr>
          <a:xfrm>
            <a:off x="6096000" y="996846"/>
            <a:ext cx="4818888" cy="3547872"/>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600"/>
              </a:spcBef>
              <a:spcAft>
                <a:spcPts val="0"/>
              </a:spcAft>
              <a:buClr>
                <a:schemeClr val="dk1"/>
              </a:buClr>
              <a:buSzPts val="2200"/>
              <a:buFont typeface="Arial" panose="020B0604020202020204" pitchFamily="34" charset="0"/>
              <a:buChar char="•"/>
            </a:pPr>
            <a:r>
              <a:rPr lang="en-IE" sz="2200" b="0" i="0" u="none" strike="noStrike" dirty="0">
                <a:solidFill>
                  <a:srgbClr val="000000"/>
                </a:solidFill>
                <a:effectLst/>
                <a:latin typeface="Calibri" panose="020F0502020204030204" pitchFamily="34" charset="0"/>
              </a:rPr>
              <a:t>Dramaturgical support from Georgie Brookman</a:t>
            </a:r>
          </a:p>
          <a:p>
            <a:pPr marL="342900" marR="0" lvl="0" indent="-342900" algn="l" rtl="0">
              <a:lnSpc>
                <a:spcPct val="90000"/>
              </a:lnSpc>
              <a:spcBef>
                <a:spcPts val="600"/>
              </a:spcBef>
              <a:spcAft>
                <a:spcPts val="0"/>
              </a:spcAft>
              <a:buClr>
                <a:schemeClr val="dk1"/>
              </a:buClr>
              <a:buSzPts val="2200"/>
              <a:buFont typeface="Arial" panose="020B0604020202020204" pitchFamily="34" charset="0"/>
              <a:buChar char="•"/>
            </a:pPr>
            <a:r>
              <a:rPr lang="en-IE" sz="2200" b="0" i="0" u="none" strike="noStrike" dirty="0">
                <a:solidFill>
                  <a:srgbClr val="000000"/>
                </a:solidFill>
                <a:effectLst/>
                <a:latin typeface="Calibri" panose="020F0502020204030204" pitchFamily="34" charset="0"/>
              </a:rPr>
              <a:t>Director/ artistic advisory from Aoife Carry </a:t>
            </a:r>
            <a:endParaRPr sz="2200" b="0" i="0" u="none" strike="noStrike" cap="none" dirty="0">
              <a:solidFill>
                <a:schemeClr val="dk1"/>
              </a:solidFill>
              <a:latin typeface="Calibri"/>
              <a:ea typeface="Calibri"/>
              <a:cs typeface="Calibri"/>
              <a:sym typeface="Calibri"/>
            </a:endParaRPr>
          </a:p>
          <a:p>
            <a:pPr marL="342900" marR="0" lvl="0" indent="-342900" algn="l" rtl="0">
              <a:lnSpc>
                <a:spcPct val="90000"/>
              </a:lnSpc>
              <a:spcBef>
                <a:spcPts val="600"/>
              </a:spcBef>
              <a:spcAft>
                <a:spcPts val="0"/>
              </a:spcAft>
              <a:buClr>
                <a:srgbClr val="000000"/>
              </a:buClr>
              <a:buSzPts val="2200"/>
              <a:buFont typeface="Arial" panose="020B0604020202020204" pitchFamily="34" charset="0"/>
              <a:buChar char="•"/>
            </a:pPr>
            <a:r>
              <a:rPr lang="en-IE" sz="2200" b="0" i="0" u="none" strike="noStrike" dirty="0">
                <a:solidFill>
                  <a:srgbClr val="000000"/>
                </a:solidFill>
                <a:effectLst/>
                <a:latin typeface="Calibri" panose="020F0502020204030204" pitchFamily="34" charset="0"/>
              </a:rPr>
              <a:t>Production and technical advisory support by Mark Carry </a:t>
            </a:r>
          </a:p>
          <a:p>
            <a:pPr marL="342900" marR="0" lvl="0" indent="-342900" algn="l" rtl="0">
              <a:lnSpc>
                <a:spcPct val="90000"/>
              </a:lnSpc>
              <a:spcBef>
                <a:spcPts val="600"/>
              </a:spcBef>
              <a:spcAft>
                <a:spcPts val="0"/>
              </a:spcAft>
              <a:buClr>
                <a:srgbClr val="000000"/>
              </a:buClr>
              <a:buSzPts val="2200"/>
              <a:buFont typeface="Arial" panose="020B0604020202020204" pitchFamily="34" charset="0"/>
              <a:buChar char="•"/>
            </a:pPr>
            <a:r>
              <a:rPr lang="en-IE" sz="2200" b="0" i="0" u="none" strike="noStrike" dirty="0">
                <a:solidFill>
                  <a:srgbClr val="000000"/>
                </a:solidFill>
                <a:effectLst/>
                <a:latin typeface="Calibri" panose="020F0502020204030204" pitchFamily="34" charset="0"/>
              </a:rPr>
              <a:t>Operational logistics for outdoors work by Geri Murphy</a:t>
            </a:r>
            <a:endParaRPr lang="en-IE" sz="2200" dirty="0">
              <a:latin typeface="Calibri" panose="020F0502020204030204" pitchFamily="34" charset="0"/>
            </a:endParaRPr>
          </a:p>
          <a:p>
            <a:pPr marL="342900" indent="-342900">
              <a:lnSpc>
                <a:spcPct val="90000"/>
              </a:lnSpc>
              <a:spcBef>
                <a:spcPts val="600"/>
              </a:spcBef>
              <a:buSzPts val="2200"/>
              <a:buFont typeface="Arial" panose="020B0604020202020204" pitchFamily="34" charset="0"/>
              <a:buChar char="•"/>
            </a:pPr>
            <a:r>
              <a:rPr lang="en-IE" sz="2200" b="0" i="0" u="none" strike="noStrike" dirty="0">
                <a:solidFill>
                  <a:srgbClr val="000000"/>
                </a:solidFill>
                <a:effectLst/>
                <a:latin typeface="Calibri" panose="020F0502020204030204" pitchFamily="34" charset="0"/>
              </a:rPr>
              <a:t>An environmental expertise group session + one to ones by Native Events</a:t>
            </a:r>
          </a:p>
          <a:p>
            <a:pPr marL="342900" marR="0" lvl="0" indent="-342900" algn="l" rtl="0">
              <a:lnSpc>
                <a:spcPct val="90000"/>
              </a:lnSpc>
              <a:spcBef>
                <a:spcPts val="600"/>
              </a:spcBef>
              <a:spcAft>
                <a:spcPts val="0"/>
              </a:spcAft>
              <a:buClr>
                <a:srgbClr val="000000"/>
              </a:buClr>
              <a:buSzPts val="2200"/>
              <a:buFont typeface="Arial" panose="020B0604020202020204" pitchFamily="34" charset="0"/>
              <a:buChar char="•"/>
            </a:pPr>
            <a:r>
              <a:rPr lang="en-IE" sz="2200" b="0" i="0" u="none" strike="noStrike" dirty="0">
                <a:solidFill>
                  <a:srgbClr val="000000"/>
                </a:solidFill>
                <a:effectLst/>
                <a:latin typeface="Calibri" panose="020F0502020204030204" pitchFamily="34" charset="0"/>
              </a:rPr>
              <a:t>Marketing, communications &amp; PR support from Megan Cronin and Maria Rolston</a:t>
            </a:r>
            <a:endParaRPr sz="2200" b="0" i="0" u="none" strike="noStrike" cap="none" dirty="0">
              <a:solidFill>
                <a:schemeClr val="dk1"/>
              </a:solidFill>
              <a:latin typeface="Calibri"/>
              <a:ea typeface="Calibri"/>
              <a:cs typeface="Calibri"/>
              <a:sym typeface="Calibri"/>
            </a:endParaRPr>
          </a:p>
        </p:txBody>
      </p:sp>
      <p:pic>
        <p:nvPicPr>
          <p:cNvPr id="3" name="Picture 2" descr="A cartoon of a person with a speech bubble&#10;&#10;Description automatically generated">
            <a:extLst>
              <a:ext uri="{FF2B5EF4-FFF2-40B4-BE49-F238E27FC236}">
                <a16:creationId xmlns:a16="http://schemas.microsoft.com/office/drawing/2014/main" id="{F3BCA606-9832-0E7B-1E37-0FF6350CCA48}"/>
              </a:ext>
            </a:extLst>
          </p:cNvPr>
          <p:cNvPicPr>
            <a:picLocks noChangeAspect="1"/>
          </p:cNvPicPr>
          <p:nvPr/>
        </p:nvPicPr>
        <p:blipFill>
          <a:blip r:embed="rId3"/>
          <a:stretch>
            <a:fillRect/>
          </a:stretch>
        </p:blipFill>
        <p:spPr>
          <a:xfrm>
            <a:off x="260655" y="1547155"/>
            <a:ext cx="5338039" cy="266067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0"/>
        <p:cNvGrpSpPr/>
        <p:nvPr/>
      </p:nvGrpSpPr>
      <p:grpSpPr>
        <a:xfrm>
          <a:off x="0" y="0"/>
          <a:ext cx="0" cy="0"/>
          <a:chOff x="0" y="0"/>
          <a:chExt cx="0" cy="0"/>
        </a:xfrm>
      </p:grpSpPr>
      <p:sp>
        <p:nvSpPr>
          <p:cNvPr id="171" name="Google Shape;171;p9"/>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72" name="Google Shape;172;p9"/>
          <p:cNvSpPr txBox="1">
            <a:spLocks noGrp="1"/>
          </p:cNvSpPr>
          <p:nvPr>
            <p:ph type="title"/>
          </p:nvPr>
        </p:nvSpPr>
        <p:spPr>
          <a:xfrm>
            <a:off x="4654300" y="70728"/>
            <a:ext cx="6894600" cy="8280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br>
              <a:rPr lang="en-US" sz="5400" dirty="0"/>
            </a:br>
            <a:br>
              <a:rPr lang="en-US" sz="5400" dirty="0"/>
            </a:br>
            <a:r>
              <a:rPr lang="en-US" dirty="0"/>
              <a:t>Selection Criteria &amp; Priorities </a:t>
            </a:r>
            <a:endParaRPr dirty="0"/>
          </a:p>
        </p:txBody>
      </p:sp>
      <p:sp>
        <p:nvSpPr>
          <p:cNvPr id="174" name="Google Shape;174;p9"/>
          <p:cNvSpPr/>
          <p:nvPr/>
        </p:nvSpPr>
        <p:spPr>
          <a:xfrm>
            <a:off x="4814721" y="1055223"/>
            <a:ext cx="4243589" cy="18288"/>
          </a:xfrm>
          <a:custGeom>
            <a:avLst/>
            <a:gdLst/>
            <a:ahLst/>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5" name="Google Shape;175;p9"/>
          <p:cNvSpPr txBox="1">
            <a:spLocks noGrp="1"/>
          </p:cNvSpPr>
          <p:nvPr>
            <p:ph type="body" idx="1"/>
          </p:nvPr>
        </p:nvSpPr>
        <p:spPr>
          <a:xfrm>
            <a:off x="4654300" y="1269777"/>
            <a:ext cx="6894600" cy="4323900"/>
          </a:xfrm>
          <a:prstGeom prst="rect">
            <a:avLst/>
          </a:prstGeom>
          <a:noFill/>
          <a:ln>
            <a:noFill/>
          </a:ln>
        </p:spPr>
        <p:txBody>
          <a:bodyPr spcFirstLastPara="1" wrap="square" lIns="91425" tIns="45700" rIns="91425" bIns="45700" anchor="t" anchorCtr="0">
            <a:normAutofit fontScale="25000" lnSpcReduction="20000"/>
          </a:bodyPr>
          <a:lstStyle/>
          <a:p>
            <a:pPr marL="228600" lvl="0" indent="-200660" rtl="0">
              <a:lnSpc>
                <a:spcPct val="115000"/>
              </a:lnSpc>
              <a:spcBef>
                <a:spcPts val="0"/>
              </a:spcBef>
              <a:spcAft>
                <a:spcPts val="0"/>
              </a:spcAft>
              <a:buClr>
                <a:schemeClr val="dk1"/>
              </a:buClr>
              <a:buSzPct val="100000"/>
              <a:buChar char="•"/>
            </a:pPr>
            <a:r>
              <a:rPr lang="en-US" sz="8800" dirty="0"/>
              <a:t>Resident and primarily working in the Republic of Ireland </a:t>
            </a:r>
            <a:br>
              <a:rPr lang="en-US" sz="8800" dirty="0"/>
            </a:br>
            <a:endParaRPr lang="en-US" sz="8800" b="1" dirty="0"/>
          </a:p>
          <a:p>
            <a:pPr marL="228600" lvl="0" indent="-200660" rtl="0">
              <a:lnSpc>
                <a:spcPct val="115000"/>
              </a:lnSpc>
              <a:spcBef>
                <a:spcPts val="0"/>
              </a:spcBef>
              <a:spcAft>
                <a:spcPts val="0"/>
              </a:spcAft>
              <a:buClr>
                <a:schemeClr val="dk1"/>
              </a:buClr>
              <a:buSzPct val="100000"/>
              <a:buChar char="•"/>
            </a:pPr>
            <a:r>
              <a:rPr lang="en-US" sz="8800" b="1" dirty="0"/>
              <a:t>Artforms </a:t>
            </a:r>
            <a:r>
              <a:rPr lang="en-US" sz="8800" dirty="0"/>
              <a:t> – </a:t>
            </a:r>
          </a:p>
          <a:p>
            <a:pPr marL="27940" lvl="0" indent="0" rtl="0">
              <a:lnSpc>
                <a:spcPct val="115000"/>
              </a:lnSpc>
              <a:spcBef>
                <a:spcPts val="0"/>
              </a:spcBef>
              <a:spcAft>
                <a:spcPts val="0"/>
              </a:spcAft>
              <a:buClr>
                <a:schemeClr val="dk1"/>
              </a:buClr>
              <a:buSzPct val="100000"/>
              <a:buNone/>
            </a:pPr>
            <a:br>
              <a:rPr lang="en-US" sz="8800" dirty="0"/>
            </a:br>
            <a:r>
              <a:rPr lang="en-US" sz="8800" dirty="0"/>
              <a:t>- </a:t>
            </a:r>
            <a:r>
              <a:rPr lang="en-IE" sz="8800" b="0" i="0" u="none" strike="noStrike" dirty="0">
                <a:solidFill>
                  <a:srgbClr val="000000"/>
                </a:solidFill>
                <a:effectLst/>
                <a:latin typeface="Calibri" panose="020F0502020204030204" pitchFamily="34" charset="0"/>
              </a:rPr>
              <a:t>Circus, Street </a:t>
            </a:r>
            <a:r>
              <a:rPr lang="en-IE" sz="8800" dirty="0">
                <a:solidFill>
                  <a:srgbClr val="000000"/>
                </a:solidFill>
                <a:latin typeface="Calibri" panose="020F0502020204030204" pitchFamily="34" charset="0"/>
              </a:rPr>
              <a:t>A</a:t>
            </a:r>
            <a:r>
              <a:rPr lang="en-IE" sz="8800" b="0" i="0" u="none" strike="noStrike" dirty="0">
                <a:solidFill>
                  <a:srgbClr val="000000"/>
                </a:solidFill>
                <a:effectLst/>
                <a:latin typeface="Calibri" panose="020F0502020204030204" pitchFamily="34" charset="0"/>
              </a:rPr>
              <a:t>rts and </a:t>
            </a:r>
            <a:r>
              <a:rPr lang="en-IE" sz="8800" dirty="0">
                <a:solidFill>
                  <a:schemeClr val="tx1"/>
                </a:solidFill>
                <a:latin typeface="Calibri" panose="020F0502020204030204" pitchFamily="34" charset="0"/>
              </a:rPr>
              <a:t>S</a:t>
            </a:r>
            <a:r>
              <a:rPr lang="en-IE" sz="8800" b="0" i="0" u="none" strike="noStrike" dirty="0">
                <a:solidFill>
                  <a:schemeClr val="tx1"/>
                </a:solidFill>
                <a:effectLst/>
                <a:latin typeface="Calibri" panose="020F0502020204030204" pitchFamily="34" charset="0"/>
              </a:rPr>
              <a:t>pectacle </a:t>
            </a:r>
          </a:p>
          <a:p>
            <a:pPr marL="27940" lvl="0" indent="0" rtl="0">
              <a:lnSpc>
                <a:spcPct val="115000"/>
              </a:lnSpc>
              <a:spcBef>
                <a:spcPts val="0"/>
              </a:spcBef>
              <a:spcAft>
                <a:spcPts val="0"/>
              </a:spcAft>
              <a:buClr>
                <a:schemeClr val="dk1"/>
              </a:buClr>
              <a:buSzPct val="100000"/>
              <a:buNone/>
            </a:pPr>
            <a:r>
              <a:rPr lang="en-IE" sz="8800" dirty="0">
                <a:solidFill>
                  <a:schemeClr val="tx1"/>
                </a:solidFill>
                <a:latin typeface="Calibri" panose="020F0502020204030204" pitchFamily="34" charset="0"/>
              </a:rPr>
              <a:t>-</a:t>
            </a:r>
            <a:r>
              <a:rPr lang="en-IE" sz="8800" b="0" i="0" u="none" strike="noStrike" dirty="0">
                <a:solidFill>
                  <a:srgbClr val="000000"/>
                </a:solidFill>
                <a:effectLst/>
                <a:latin typeface="Calibri" panose="020F0502020204030204" pitchFamily="34" charset="0"/>
              </a:rPr>
              <a:t> Outdoors Arts, Site Specific work </a:t>
            </a:r>
            <a:br>
              <a:rPr lang="en-IE" sz="8800" b="0" i="0" u="none" strike="noStrike" dirty="0">
                <a:solidFill>
                  <a:schemeClr val="tx1"/>
                </a:solidFill>
                <a:effectLst/>
                <a:latin typeface="Calibri" panose="020F0502020204030204" pitchFamily="34" charset="0"/>
              </a:rPr>
            </a:br>
            <a:r>
              <a:rPr lang="en-IE" sz="8800" b="0" i="0" u="none" strike="noStrike" dirty="0">
                <a:solidFill>
                  <a:schemeClr val="tx1"/>
                </a:solidFill>
                <a:effectLst/>
                <a:latin typeface="Calibri" panose="020F0502020204030204" pitchFamily="34" charset="0"/>
              </a:rPr>
              <a:t>- Arts Participation (‘</a:t>
            </a:r>
            <a:r>
              <a:rPr lang="en-IE" sz="8800" b="0" i="0" u="none" strike="noStrike" dirty="0">
                <a:solidFill>
                  <a:schemeClr val="tx1"/>
                </a:solidFill>
                <a:effectLst/>
                <a:latin typeface="myriad-pro-n4"/>
              </a:rPr>
              <a:t>The Arts Council understands arts participation to include a broad range of practice where individuals or groups collaborate with skilled artists to make or interpret art. The practice involves a mutually beneficial two-way engagement that nurtures and values the different ideas, experiences and skills of all involved’)</a:t>
            </a:r>
            <a:br>
              <a:rPr lang="en-IE" sz="8800" b="0" i="0" u="none" strike="noStrike" dirty="0">
                <a:solidFill>
                  <a:srgbClr val="000000"/>
                </a:solidFill>
                <a:effectLst/>
                <a:latin typeface="Calibri" panose="020F0502020204030204" pitchFamily="34" charset="0"/>
              </a:rPr>
            </a:br>
            <a:r>
              <a:rPr lang="en-IE" sz="8800" b="0" i="0" u="none" strike="noStrike" dirty="0">
                <a:solidFill>
                  <a:srgbClr val="000000"/>
                </a:solidFill>
                <a:effectLst/>
                <a:latin typeface="Calibri" panose="020F0502020204030204" pitchFamily="34" charset="0"/>
              </a:rPr>
              <a:t>- Multi-disciplinary (must include at least one of the above artforms)</a:t>
            </a:r>
            <a:br>
              <a:rPr lang="en-IE" sz="8800" b="0" i="0" u="none" strike="noStrike" dirty="0">
                <a:solidFill>
                  <a:srgbClr val="000000"/>
                </a:solidFill>
                <a:effectLst/>
                <a:latin typeface="Calibri" panose="020F0502020204030204" pitchFamily="34" charset="0"/>
              </a:rPr>
            </a:br>
            <a:endParaRPr sz="2200" dirty="0"/>
          </a:p>
        </p:txBody>
      </p:sp>
      <p:pic>
        <p:nvPicPr>
          <p:cNvPr id="3" name="Picture 2" descr="A pencil with a green check mark on a white paper&#10;&#10;Description automatically generated">
            <a:extLst>
              <a:ext uri="{FF2B5EF4-FFF2-40B4-BE49-F238E27FC236}">
                <a16:creationId xmlns:a16="http://schemas.microsoft.com/office/drawing/2014/main" id="{3D4EFAF4-FBE5-AF38-EAD5-B42C10858FC7}"/>
              </a:ext>
            </a:extLst>
          </p:cNvPr>
          <p:cNvPicPr>
            <a:picLocks noChangeAspect="1"/>
          </p:cNvPicPr>
          <p:nvPr/>
        </p:nvPicPr>
        <p:blipFill>
          <a:blip r:embed="rId3"/>
          <a:stretch>
            <a:fillRect/>
          </a:stretch>
        </p:blipFill>
        <p:spPr>
          <a:xfrm>
            <a:off x="0" y="1403350"/>
            <a:ext cx="4357057" cy="4051300"/>
          </a:xfrm>
          <a:prstGeom prst="rect">
            <a:avLst/>
          </a:prstGeom>
        </p:spPr>
      </p:pic>
    </p:spTree>
    <p:extLst>
      <p:ext uri="{BB962C8B-B14F-4D97-AF65-F5344CB8AC3E}">
        <p14:creationId xmlns:p14="http://schemas.microsoft.com/office/powerpoint/2010/main" val="601375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0"/>
        <p:cNvGrpSpPr/>
        <p:nvPr/>
      </p:nvGrpSpPr>
      <p:grpSpPr>
        <a:xfrm>
          <a:off x="0" y="0"/>
          <a:ext cx="0" cy="0"/>
          <a:chOff x="0" y="0"/>
          <a:chExt cx="0" cy="0"/>
        </a:xfrm>
      </p:grpSpPr>
      <p:sp>
        <p:nvSpPr>
          <p:cNvPr id="171" name="Google Shape;171;p9"/>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9"/>
          <p:cNvSpPr txBox="1">
            <a:spLocks noGrp="1"/>
          </p:cNvSpPr>
          <p:nvPr>
            <p:ph type="title"/>
          </p:nvPr>
        </p:nvSpPr>
        <p:spPr>
          <a:xfrm>
            <a:off x="4654300" y="329180"/>
            <a:ext cx="6894600" cy="8280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br>
              <a:rPr lang="en-US" sz="5400" dirty="0"/>
            </a:br>
            <a:endParaRPr dirty="0"/>
          </a:p>
        </p:txBody>
      </p:sp>
      <p:sp>
        <p:nvSpPr>
          <p:cNvPr id="175" name="Google Shape;175;p9"/>
          <p:cNvSpPr txBox="1">
            <a:spLocks noGrp="1"/>
          </p:cNvSpPr>
          <p:nvPr>
            <p:ph type="body" idx="1"/>
          </p:nvPr>
        </p:nvSpPr>
        <p:spPr>
          <a:xfrm>
            <a:off x="4654300" y="743180"/>
            <a:ext cx="6894600" cy="5098341"/>
          </a:xfrm>
          <a:prstGeom prst="rect">
            <a:avLst/>
          </a:prstGeom>
          <a:noFill/>
          <a:ln>
            <a:noFill/>
          </a:ln>
        </p:spPr>
        <p:txBody>
          <a:bodyPr spcFirstLastPara="1" wrap="square" lIns="91425" tIns="45700" rIns="91425" bIns="45700" anchor="t" anchorCtr="0">
            <a:normAutofit fontScale="62500" lnSpcReduction="20000"/>
          </a:bodyPr>
          <a:lstStyle/>
          <a:p>
            <a:pPr marL="228600" lvl="0" indent="-200660" rtl="0">
              <a:lnSpc>
                <a:spcPct val="115000"/>
              </a:lnSpc>
              <a:spcBef>
                <a:spcPts val="0"/>
              </a:spcBef>
              <a:spcAft>
                <a:spcPts val="0"/>
              </a:spcAft>
              <a:buClr>
                <a:schemeClr val="dk1"/>
              </a:buClr>
              <a:buSzPct val="100000"/>
              <a:buChar char="•"/>
            </a:pPr>
            <a:endParaRPr lang="en-IE" sz="2400" dirty="0">
              <a:solidFill>
                <a:srgbClr val="000000"/>
              </a:solidFill>
              <a:latin typeface="Calibri" panose="020F0502020204030204" pitchFamily="34" charset="0"/>
            </a:endParaRPr>
          </a:p>
          <a:p>
            <a:pPr marL="228600" lvl="0" indent="-200660" rtl="0">
              <a:lnSpc>
                <a:spcPct val="115000"/>
              </a:lnSpc>
              <a:spcBef>
                <a:spcPts val="0"/>
              </a:spcBef>
              <a:spcAft>
                <a:spcPts val="0"/>
              </a:spcAft>
              <a:buClr>
                <a:schemeClr val="dk1"/>
              </a:buClr>
              <a:buSzPct val="100000"/>
              <a:buChar char="•"/>
            </a:pPr>
            <a:r>
              <a:rPr lang="en-IE" sz="3500" b="0" i="0" u="none" strike="noStrike" dirty="0">
                <a:solidFill>
                  <a:srgbClr val="000000"/>
                </a:solidFill>
                <a:effectLst/>
                <a:latin typeface="Calibri" panose="020F0502020204030204" pitchFamily="34" charset="0"/>
              </a:rPr>
              <a:t>Early-career / emerging artists</a:t>
            </a:r>
            <a:br>
              <a:rPr lang="en-IE" sz="3500" b="0" i="0" u="none" strike="noStrike" dirty="0">
                <a:solidFill>
                  <a:srgbClr val="000000"/>
                </a:solidFill>
                <a:effectLst/>
                <a:latin typeface="Calibri" panose="020F0502020204030204" pitchFamily="34" charset="0"/>
              </a:rPr>
            </a:br>
            <a:r>
              <a:rPr lang="en-IE" sz="3500" b="0" i="0" u="none" strike="noStrike" dirty="0">
                <a:solidFill>
                  <a:srgbClr val="000000"/>
                </a:solidFill>
                <a:effectLst/>
                <a:latin typeface="Calibri" panose="020F0502020204030204" pitchFamily="34" charset="0"/>
              </a:rPr>
              <a:t>(‘An artist in the early stages of their career who is developing their practice and reputation and becoming recognised by fellow artists and critics’ definition taken from the Arts Council Making Great Art Work Glossary. )</a:t>
            </a:r>
            <a:br>
              <a:rPr lang="en-IE" sz="3500" b="0" i="0" u="none" strike="noStrike" dirty="0">
                <a:solidFill>
                  <a:srgbClr val="000000"/>
                </a:solidFill>
                <a:effectLst/>
                <a:latin typeface="Calibri" panose="020F0502020204030204" pitchFamily="34" charset="0"/>
              </a:rPr>
            </a:br>
            <a:endParaRPr lang="en-IE" sz="3500" b="0" i="0" u="none" strike="noStrike" dirty="0">
              <a:solidFill>
                <a:srgbClr val="000000"/>
              </a:solidFill>
              <a:effectLst/>
              <a:latin typeface="Calibri" panose="020F0502020204030204" pitchFamily="34" charset="0"/>
            </a:endParaRPr>
          </a:p>
          <a:p>
            <a:pPr marL="228600" lvl="0" indent="-200660" rtl="0">
              <a:lnSpc>
                <a:spcPct val="115000"/>
              </a:lnSpc>
              <a:spcBef>
                <a:spcPts val="0"/>
              </a:spcBef>
              <a:spcAft>
                <a:spcPts val="0"/>
              </a:spcAft>
              <a:buClr>
                <a:schemeClr val="dk1"/>
              </a:buClr>
              <a:buSzPct val="100000"/>
              <a:buChar char="•"/>
            </a:pPr>
            <a:r>
              <a:rPr lang="en-IE" sz="3500" b="0" i="0" u="none" strike="noStrike" dirty="0">
                <a:solidFill>
                  <a:srgbClr val="000000"/>
                </a:solidFill>
                <a:effectLst/>
                <a:latin typeface="Calibri" panose="020F0502020204030204" pitchFamily="34" charset="0"/>
              </a:rPr>
              <a:t>Artists from under-represented backgrounds in the arts</a:t>
            </a:r>
            <a:br>
              <a:rPr lang="en-IE" sz="3500" b="0" i="0" u="none" strike="noStrike" dirty="0">
                <a:solidFill>
                  <a:srgbClr val="000000"/>
                </a:solidFill>
                <a:effectLst/>
                <a:latin typeface="Calibri" panose="020F0502020204030204" pitchFamily="34" charset="0"/>
              </a:rPr>
            </a:br>
            <a:r>
              <a:rPr lang="en-IE" sz="3500" b="0" i="0" u="none" strike="noStrike" dirty="0">
                <a:solidFill>
                  <a:srgbClr val="000000"/>
                </a:solidFill>
                <a:effectLst/>
                <a:latin typeface="Calibri" panose="020F0502020204030204" pitchFamily="34" charset="0"/>
              </a:rPr>
              <a:t> (e.g. people with disabilities, from ethnic minority backgrounds, Traveller backgrounds and working-class backgrounds)</a:t>
            </a:r>
          </a:p>
          <a:p>
            <a:pPr marL="228600" lvl="0" indent="-200660" rtl="0">
              <a:lnSpc>
                <a:spcPct val="115000"/>
              </a:lnSpc>
              <a:spcBef>
                <a:spcPts val="0"/>
              </a:spcBef>
              <a:spcAft>
                <a:spcPts val="0"/>
              </a:spcAft>
              <a:buClr>
                <a:schemeClr val="dk1"/>
              </a:buClr>
              <a:buSzPct val="100000"/>
              <a:buChar char="•"/>
            </a:pPr>
            <a:endParaRPr lang="en-IE" sz="3500" b="0" i="0" u="none" strike="noStrike" dirty="0">
              <a:solidFill>
                <a:srgbClr val="000000"/>
              </a:solidFill>
              <a:effectLst/>
              <a:latin typeface="Calibri" panose="020F0502020204030204" pitchFamily="34" charset="0"/>
            </a:endParaRPr>
          </a:p>
          <a:p>
            <a:pPr marL="228600" lvl="0" indent="-200660" rtl="0">
              <a:lnSpc>
                <a:spcPct val="115000"/>
              </a:lnSpc>
              <a:spcBef>
                <a:spcPts val="0"/>
              </a:spcBef>
              <a:spcAft>
                <a:spcPts val="0"/>
              </a:spcAft>
              <a:buClr>
                <a:schemeClr val="dk1"/>
              </a:buClr>
              <a:buSzPct val="100000"/>
              <a:buChar char="•"/>
            </a:pPr>
            <a:r>
              <a:rPr lang="en-IE" sz="3500" b="0" i="0" u="none" strike="noStrike" dirty="0">
                <a:solidFill>
                  <a:srgbClr val="000000"/>
                </a:solidFill>
                <a:effectLst/>
                <a:latin typeface="Calibri" panose="020F0502020204030204" pitchFamily="34" charset="0"/>
              </a:rPr>
              <a:t>Artists who have not worked with a producer previously (may be self-producing)</a:t>
            </a:r>
            <a:br>
              <a:rPr lang="en-IE" sz="3500" b="0" i="0" u="none" strike="noStrike" dirty="0">
                <a:solidFill>
                  <a:srgbClr val="000000"/>
                </a:solidFill>
                <a:effectLst/>
                <a:latin typeface="Calibri" panose="020F0502020204030204" pitchFamily="34" charset="0"/>
              </a:rPr>
            </a:br>
            <a:endParaRPr lang="en-IE" sz="3500" dirty="0">
              <a:solidFill>
                <a:srgbClr val="000000"/>
              </a:solidFill>
              <a:latin typeface="Calibri" panose="020F0502020204030204" pitchFamily="34" charset="0"/>
            </a:endParaRPr>
          </a:p>
          <a:p>
            <a:pPr marL="228600" lvl="0" indent="-88900" algn="l" rtl="0">
              <a:lnSpc>
                <a:spcPct val="90000"/>
              </a:lnSpc>
              <a:spcBef>
                <a:spcPts val="1000"/>
              </a:spcBef>
              <a:spcAft>
                <a:spcPts val="0"/>
              </a:spcAft>
              <a:buClr>
                <a:schemeClr val="dk1"/>
              </a:buClr>
              <a:buSzPct val="100000"/>
              <a:buNone/>
            </a:pPr>
            <a:endParaRPr sz="2200" dirty="0"/>
          </a:p>
        </p:txBody>
      </p:sp>
      <p:pic>
        <p:nvPicPr>
          <p:cNvPr id="3" name="Picture 2" descr="A pencil with a green check mark on a white paper&#10;&#10;Description automatically generated">
            <a:extLst>
              <a:ext uri="{FF2B5EF4-FFF2-40B4-BE49-F238E27FC236}">
                <a16:creationId xmlns:a16="http://schemas.microsoft.com/office/drawing/2014/main" id="{3D4EFAF4-FBE5-AF38-EAD5-B42C10858FC7}"/>
              </a:ext>
            </a:extLst>
          </p:cNvPr>
          <p:cNvPicPr>
            <a:picLocks noChangeAspect="1"/>
          </p:cNvPicPr>
          <p:nvPr/>
        </p:nvPicPr>
        <p:blipFill>
          <a:blip r:embed="rId3"/>
          <a:stretch>
            <a:fillRect/>
          </a:stretch>
        </p:blipFill>
        <p:spPr>
          <a:xfrm>
            <a:off x="0" y="1403350"/>
            <a:ext cx="4357057" cy="40513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0"/>
        <p:cNvGrpSpPr/>
        <p:nvPr/>
      </p:nvGrpSpPr>
      <p:grpSpPr>
        <a:xfrm>
          <a:off x="0" y="0"/>
          <a:ext cx="0" cy="0"/>
          <a:chOff x="0" y="0"/>
          <a:chExt cx="0" cy="0"/>
        </a:xfrm>
      </p:grpSpPr>
      <p:sp>
        <p:nvSpPr>
          <p:cNvPr id="171" name="Google Shape;171;p9"/>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9"/>
          <p:cNvSpPr txBox="1">
            <a:spLocks noGrp="1"/>
          </p:cNvSpPr>
          <p:nvPr>
            <p:ph type="title"/>
          </p:nvPr>
        </p:nvSpPr>
        <p:spPr>
          <a:xfrm>
            <a:off x="4654300" y="329180"/>
            <a:ext cx="6894600" cy="8280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br>
              <a:rPr lang="en-US" sz="5400" dirty="0"/>
            </a:br>
            <a:endParaRPr dirty="0"/>
          </a:p>
        </p:txBody>
      </p:sp>
      <p:sp>
        <p:nvSpPr>
          <p:cNvPr id="175" name="Google Shape;175;p9"/>
          <p:cNvSpPr txBox="1">
            <a:spLocks noGrp="1"/>
          </p:cNvSpPr>
          <p:nvPr>
            <p:ph type="body" idx="1"/>
          </p:nvPr>
        </p:nvSpPr>
        <p:spPr>
          <a:xfrm>
            <a:off x="4654300" y="743180"/>
            <a:ext cx="6894600" cy="5098341"/>
          </a:xfrm>
          <a:prstGeom prst="rect">
            <a:avLst/>
          </a:prstGeom>
          <a:noFill/>
          <a:ln>
            <a:noFill/>
          </a:ln>
        </p:spPr>
        <p:txBody>
          <a:bodyPr spcFirstLastPara="1" wrap="square" lIns="91425" tIns="45700" rIns="91425" bIns="45700" anchor="t" anchorCtr="0">
            <a:normAutofit/>
          </a:bodyPr>
          <a:lstStyle/>
          <a:p>
            <a:pPr marL="27940" lvl="0" indent="0" rtl="0">
              <a:lnSpc>
                <a:spcPct val="115000"/>
              </a:lnSpc>
              <a:spcBef>
                <a:spcPts val="0"/>
              </a:spcBef>
              <a:spcAft>
                <a:spcPts val="0"/>
              </a:spcAft>
              <a:buClr>
                <a:schemeClr val="dk1"/>
              </a:buClr>
              <a:buSzPct val="100000"/>
              <a:buNone/>
            </a:pPr>
            <a:br>
              <a:rPr lang="en-IE" sz="2200" b="0" i="0" u="none" strike="noStrike" dirty="0">
                <a:solidFill>
                  <a:srgbClr val="000000"/>
                </a:solidFill>
                <a:effectLst/>
                <a:latin typeface="Calibri" panose="020F0502020204030204" pitchFamily="34" charset="0"/>
              </a:rPr>
            </a:br>
            <a:endParaRPr lang="en-IE" sz="2200" dirty="0">
              <a:solidFill>
                <a:srgbClr val="000000"/>
              </a:solidFill>
              <a:latin typeface="Calibri" panose="020F0502020204030204" pitchFamily="34" charset="0"/>
            </a:endParaRPr>
          </a:p>
          <a:p>
            <a:pPr marL="228600" lvl="0" indent="-200660" rtl="0">
              <a:lnSpc>
                <a:spcPct val="115000"/>
              </a:lnSpc>
              <a:spcBef>
                <a:spcPts val="0"/>
              </a:spcBef>
              <a:spcAft>
                <a:spcPts val="0"/>
              </a:spcAft>
              <a:buClr>
                <a:schemeClr val="dk1"/>
              </a:buClr>
              <a:buSzPct val="100000"/>
              <a:buChar char="•"/>
            </a:pPr>
            <a:r>
              <a:rPr lang="en-IE" sz="2200" b="0" i="0" u="none" strike="noStrike" dirty="0">
                <a:solidFill>
                  <a:srgbClr val="000000"/>
                </a:solidFill>
                <a:effectLst/>
                <a:latin typeface="Calibri" panose="020F0502020204030204" pitchFamily="34" charset="0"/>
              </a:rPr>
              <a:t>Demonstrate potential and appetite for tourin</a:t>
            </a:r>
            <a:r>
              <a:rPr lang="en-IE" sz="2200" dirty="0">
                <a:solidFill>
                  <a:srgbClr val="000000"/>
                </a:solidFill>
                <a:latin typeface="Calibri" panose="020F0502020204030204" pitchFamily="34" charset="0"/>
              </a:rPr>
              <a:t>g</a:t>
            </a:r>
            <a:br>
              <a:rPr lang="en-IE" sz="2200" dirty="0">
                <a:solidFill>
                  <a:srgbClr val="000000"/>
                </a:solidFill>
                <a:latin typeface="Calibri" panose="020F0502020204030204" pitchFamily="34" charset="0"/>
              </a:rPr>
            </a:br>
            <a:endParaRPr lang="en-IE" sz="2200" dirty="0">
              <a:solidFill>
                <a:srgbClr val="000000"/>
              </a:solidFill>
              <a:latin typeface="Calibri" panose="020F0502020204030204" pitchFamily="34" charset="0"/>
            </a:endParaRPr>
          </a:p>
          <a:p>
            <a:pPr marL="228600" lvl="0" indent="-200660" rtl="0">
              <a:lnSpc>
                <a:spcPct val="115000"/>
              </a:lnSpc>
              <a:spcBef>
                <a:spcPts val="0"/>
              </a:spcBef>
              <a:spcAft>
                <a:spcPts val="0"/>
              </a:spcAft>
              <a:buClr>
                <a:schemeClr val="dk1"/>
              </a:buClr>
              <a:buSzPct val="100000"/>
              <a:buChar char="•"/>
            </a:pPr>
            <a:r>
              <a:rPr lang="en-IE" sz="2200" b="0" i="0" u="none" strike="noStrike" dirty="0">
                <a:solidFill>
                  <a:srgbClr val="000000"/>
                </a:solidFill>
                <a:effectLst/>
                <a:latin typeface="Calibri" panose="020F0502020204030204" pitchFamily="34" charset="0"/>
              </a:rPr>
              <a:t>Demonstrate interest in sustainability &amp; the environmental footprint of your practise</a:t>
            </a:r>
            <a:br>
              <a:rPr lang="en-IE" sz="2200" b="0" i="0" u="none" strike="noStrike" dirty="0">
                <a:solidFill>
                  <a:srgbClr val="000000"/>
                </a:solidFill>
                <a:effectLst/>
                <a:latin typeface="Calibri" panose="020F0502020204030204" pitchFamily="34" charset="0"/>
              </a:rPr>
            </a:br>
            <a:endParaRPr lang="en-IE" sz="2200" b="0" i="0" u="none" strike="noStrike" dirty="0">
              <a:solidFill>
                <a:srgbClr val="000000"/>
              </a:solidFill>
              <a:effectLst/>
              <a:latin typeface="Calibri" panose="020F0502020204030204" pitchFamily="34" charset="0"/>
            </a:endParaRPr>
          </a:p>
          <a:p>
            <a:pPr marL="228600" lvl="0" indent="-200660" rtl="0">
              <a:lnSpc>
                <a:spcPct val="115000"/>
              </a:lnSpc>
              <a:spcBef>
                <a:spcPts val="0"/>
              </a:spcBef>
              <a:spcAft>
                <a:spcPts val="0"/>
              </a:spcAft>
              <a:buClr>
                <a:schemeClr val="dk1"/>
              </a:buClr>
              <a:buSzPct val="100000"/>
              <a:buChar char="•"/>
            </a:pPr>
            <a:r>
              <a:rPr lang="en-IE" sz="2200" b="0" i="0" u="none" strike="noStrike" dirty="0">
                <a:solidFill>
                  <a:srgbClr val="000000"/>
                </a:solidFill>
                <a:effectLst/>
                <a:latin typeface="Calibri" panose="020F0502020204030204" pitchFamily="34" charset="0"/>
              </a:rPr>
              <a:t>Recently awarded a project award/AGF or have clear plans in progress</a:t>
            </a:r>
            <a:br>
              <a:rPr lang="en-IE" sz="2200" b="0" i="0" u="none" strike="noStrike" dirty="0">
                <a:solidFill>
                  <a:srgbClr val="000000"/>
                </a:solidFill>
                <a:effectLst/>
                <a:latin typeface="Calibri" panose="020F0502020204030204" pitchFamily="34" charset="0"/>
              </a:rPr>
            </a:br>
            <a:endParaRPr lang="en-US" sz="2200" dirty="0"/>
          </a:p>
          <a:p>
            <a:pPr marL="228600" lvl="0" indent="-88900" algn="l" rtl="0">
              <a:lnSpc>
                <a:spcPct val="90000"/>
              </a:lnSpc>
              <a:spcBef>
                <a:spcPts val="1000"/>
              </a:spcBef>
              <a:spcAft>
                <a:spcPts val="0"/>
              </a:spcAft>
              <a:buClr>
                <a:schemeClr val="dk1"/>
              </a:buClr>
              <a:buSzPct val="100000"/>
              <a:buNone/>
            </a:pPr>
            <a:endParaRPr sz="2200" dirty="0"/>
          </a:p>
        </p:txBody>
      </p:sp>
      <p:pic>
        <p:nvPicPr>
          <p:cNvPr id="3" name="Picture 2" descr="A pencil with a green check mark on a white paper&#10;&#10;Description automatically generated">
            <a:extLst>
              <a:ext uri="{FF2B5EF4-FFF2-40B4-BE49-F238E27FC236}">
                <a16:creationId xmlns:a16="http://schemas.microsoft.com/office/drawing/2014/main" id="{3D4EFAF4-FBE5-AF38-EAD5-B42C10858FC7}"/>
              </a:ext>
            </a:extLst>
          </p:cNvPr>
          <p:cNvPicPr>
            <a:picLocks noChangeAspect="1"/>
          </p:cNvPicPr>
          <p:nvPr/>
        </p:nvPicPr>
        <p:blipFill>
          <a:blip r:embed="rId3"/>
          <a:stretch>
            <a:fillRect/>
          </a:stretch>
        </p:blipFill>
        <p:spPr>
          <a:xfrm>
            <a:off x="0" y="1403350"/>
            <a:ext cx="4357057" cy="4051300"/>
          </a:xfrm>
          <a:prstGeom prst="rect">
            <a:avLst/>
          </a:prstGeom>
        </p:spPr>
      </p:pic>
    </p:spTree>
    <p:extLst>
      <p:ext uri="{BB962C8B-B14F-4D97-AF65-F5344CB8AC3E}">
        <p14:creationId xmlns:p14="http://schemas.microsoft.com/office/powerpoint/2010/main" val="187222668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894</TotalTime>
  <Words>1069</Words>
  <Application>Microsoft Macintosh PowerPoint</Application>
  <PresentationFormat>Widescreen</PresentationFormat>
  <Paragraphs>97</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myriad-pro-n4</vt:lpstr>
      <vt:lpstr>system-ui</vt:lpstr>
      <vt:lpstr>Arial</vt:lpstr>
      <vt:lpstr>Calibri</vt:lpstr>
      <vt:lpstr>Office Theme</vt:lpstr>
      <vt:lpstr>PowerPoint Presentation</vt:lpstr>
      <vt:lpstr>PowerPoint Presentation</vt:lpstr>
      <vt:lpstr>PowerPoint Presentation</vt:lpstr>
      <vt:lpstr>Overview </vt:lpstr>
      <vt:lpstr>Artist Supports  </vt:lpstr>
      <vt:lpstr>PowerPoint Presentation</vt:lpstr>
      <vt:lpstr>  Selection Criteria &amp; Priorities </vt:lpstr>
      <vt:lpstr> </vt:lpstr>
      <vt:lpstr> </vt:lpstr>
      <vt:lpstr>Application Process</vt:lpstr>
      <vt:lpstr>Selection Process </vt:lpstr>
      <vt:lpstr>Upcoming Events &amp; Opportunities </vt:lpstr>
      <vt:lpstr>Upcoming Events &amp; Opportunities </vt:lpstr>
      <vt:lpstr>Thank you &amp;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Juley-Ann Collins</dc:creator>
  <cp:lastModifiedBy>Ciara O Mahony</cp:lastModifiedBy>
  <cp:revision>7</cp:revision>
  <dcterms:created xsi:type="dcterms:W3CDTF">2023-04-21T09:25:32Z</dcterms:created>
  <dcterms:modified xsi:type="dcterms:W3CDTF">2024-04-08T22:24:54Z</dcterms:modified>
</cp:coreProperties>
</file>