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15" r:id="rId1"/>
  </p:sldMasterIdLst>
  <p:notesMasterIdLst>
    <p:notesMasterId r:id="rId54"/>
  </p:notesMasterIdLst>
  <p:sldIdLst>
    <p:sldId id="334" r:id="rId2"/>
    <p:sldId id="400" r:id="rId3"/>
    <p:sldId id="405" r:id="rId4"/>
    <p:sldId id="409" r:id="rId5"/>
    <p:sldId id="335" r:id="rId6"/>
    <p:sldId id="336" r:id="rId7"/>
    <p:sldId id="346" r:id="rId8"/>
    <p:sldId id="366" r:id="rId9"/>
    <p:sldId id="410" r:id="rId10"/>
    <p:sldId id="361" r:id="rId11"/>
    <p:sldId id="370" r:id="rId12"/>
    <p:sldId id="368" r:id="rId13"/>
    <p:sldId id="367" r:id="rId14"/>
    <p:sldId id="359" r:id="rId15"/>
    <p:sldId id="338" r:id="rId16"/>
    <p:sldId id="337" r:id="rId17"/>
    <p:sldId id="396" r:id="rId18"/>
    <p:sldId id="357" r:id="rId19"/>
    <p:sldId id="365" r:id="rId20"/>
    <p:sldId id="372" r:id="rId21"/>
    <p:sldId id="373" r:id="rId22"/>
    <p:sldId id="374" r:id="rId23"/>
    <p:sldId id="398" r:id="rId24"/>
    <p:sldId id="377" r:id="rId25"/>
    <p:sldId id="379" r:id="rId26"/>
    <p:sldId id="380" r:id="rId27"/>
    <p:sldId id="381" r:id="rId28"/>
    <p:sldId id="382" r:id="rId29"/>
    <p:sldId id="383" r:id="rId30"/>
    <p:sldId id="386" r:id="rId31"/>
    <p:sldId id="384" r:id="rId32"/>
    <p:sldId id="351" r:id="rId33"/>
    <p:sldId id="350" r:id="rId34"/>
    <p:sldId id="347" r:id="rId35"/>
    <p:sldId id="397" r:id="rId36"/>
    <p:sldId id="354" r:id="rId37"/>
    <p:sldId id="356" r:id="rId38"/>
    <p:sldId id="355" r:id="rId39"/>
    <p:sldId id="348" r:id="rId40"/>
    <p:sldId id="402" r:id="rId41"/>
    <p:sldId id="399" r:id="rId42"/>
    <p:sldId id="328" r:id="rId43"/>
    <p:sldId id="408" r:id="rId44"/>
    <p:sldId id="401" r:id="rId45"/>
    <p:sldId id="406" r:id="rId46"/>
    <p:sldId id="358" r:id="rId47"/>
    <p:sldId id="395" r:id="rId48"/>
    <p:sldId id="363" r:id="rId49"/>
    <p:sldId id="407" r:id="rId50"/>
    <p:sldId id="411" r:id="rId51"/>
    <p:sldId id="412" r:id="rId52"/>
    <p:sldId id="404" r:id="rId5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F526D2D-FCB7-1CDA-BE86-555A78685DA4}" name="ISACS Director" initials="ID" userId="ISACS Director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20041"/>
    <a:srgbClr val="43AEFF"/>
    <a:srgbClr val="FF5DAE"/>
    <a:srgbClr val="FF7DBE"/>
    <a:srgbClr val="E4ECCE"/>
    <a:srgbClr val="FF6DB6"/>
    <a:srgbClr val="E2B700"/>
    <a:srgbClr val="FFCC00"/>
    <a:srgbClr val="80659B"/>
    <a:srgbClr val="6088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912" autoAdjust="0"/>
    <p:restoredTop sz="75587" autoAdjust="0"/>
  </p:normalViewPr>
  <p:slideViewPr>
    <p:cSldViewPr snapToGrid="0">
      <p:cViewPr>
        <p:scale>
          <a:sx n="100" d="100"/>
          <a:sy n="100" d="100"/>
        </p:scale>
        <p:origin x="1170" y="7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svg"/><Relationship Id="rId1" Type="http://schemas.openxmlformats.org/officeDocument/2006/relationships/image" Target="../media/image14.png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4" Type="http://schemas.openxmlformats.org/officeDocument/2006/relationships/image" Target="../media/image17.svg"/></Relationships>
</file>

<file path=ppt/diagrams/_rels/drawing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svg"/><Relationship Id="rId1" Type="http://schemas.openxmlformats.org/officeDocument/2006/relationships/image" Target="../media/image28.png"/><Relationship Id="rId6" Type="http://schemas.openxmlformats.org/officeDocument/2006/relationships/image" Target="../media/image33.svg"/><Relationship Id="rId5" Type="http://schemas.openxmlformats.org/officeDocument/2006/relationships/image" Target="../media/image32.png"/><Relationship Id="rId4" Type="http://schemas.openxmlformats.org/officeDocument/2006/relationships/image" Target="../media/image31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9D8103-4A8A-43F8-9459-312A6179F892}">
      <dsp:nvSpPr>
        <dsp:cNvPr id="0" name=""/>
        <dsp:cNvSpPr/>
      </dsp:nvSpPr>
      <dsp:spPr>
        <a:xfrm>
          <a:off x="0" y="0"/>
          <a:ext cx="757361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A975DC-4BB5-4354-B42C-99A1AEEB1AC9}">
      <dsp:nvSpPr>
        <dsp:cNvPr id="0" name=""/>
        <dsp:cNvSpPr/>
      </dsp:nvSpPr>
      <dsp:spPr>
        <a:xfrm>
          <a:off x="0" y="0"/>
          <a:ext cx="1514723" cy="55803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900" b="1" kern="1200"/>
            <a:t>Agenda</a:t>
          </a:r>
          <a:endParaRPr lang="en-US" sz="2900" kern="1200"/>
        </a:p>
      </dsp:txBody>
      <dsp:txXfrm>
        <a:off x="0" y="0"/>
        <a:ext cx="1514723" cy="5580374"/>
      </dsp:txXfrm>
    </dsp:sp>
    <dsp:sp modelId="{55C527EA-0E44-46F2-A6EC-E1DB747E96A5}">
      <dsp:nvSpPr>
        <dsp:cNvPr id="0" name=""/>
        <dsp:cNvSpPr/>
      </dsp:nvSpPr>
      <dsp:spPr>
        <a:xfrm>
          <a:off x="1628328" y="37670"/>
          <a:ext cx="5945290" cy="7534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kern="1200"/>
            <a:t>Chairperson’s address</a:t>
          </a:r>
          <a:endParaRPr lang="en-US" sz="2600" kern="1200"/>
        </a:p>
      </dsp:txBody>
      <dsp:txXfrm>
        <a:off x="1628328" y="37670"/>
        <a:ext cx="5945290" cy="753404"/>
      </dsp:txXfrm>
    </dsp:sp>
    <dsp:sp modelId="{4575424E-5F78-43F6-8668-1BDC5BA73A65}">
      <dsp:nvSpPr>
        <dsp:cNvPr id="0" name=""/>
        <dsp:cNvSpPr/>
      </dsp:nvSpPr>
      <dsp:spPr>
        <a:xfrm>
          <a:off x="1514723" y="791075"/>
          <a:ext cx="605889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C45E31-816F-4C43-A9DB-B8943F559967}">
      <dsp:nvSpPr>
        <dsp:cNvPr id="0" name=""/>
        <dsp:cNvSpPr/>
      </dsp:nvSpPr>
      <dsp:spPr>
        <a:xfrm>
          <a:off x="1628328" y="828745"/>
          <a:ext cx="5945290" cy="7534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kern="1200"/>
            <a:t>Minutes of AGM 2023 &amp; matters arising</a:t>
          </a:r>
          <a:endParaRPr lang="en-US" sz="2600" kern="1200"/>
        </a:p>
      </dsp:txBody>
      <dsp:txXfrm>
        <a:off x="1628328" y="828745"/>
        <a:ext cx="5945290" cy="753404"/>
      </dsp:txXfrm>
    </dsp:sp>
    <dsp:sp modelId="{542476AD-1F84-454B-9ADF-A1D8F91425D0}">
      <dsp:nvSpPr>
        <dsp:cNvPr id="0" name=""/>
        <dsp:cNvSpPr/>
      </dsp:nvSpPr>
      <dsp:spPr>
        <a:xfrm>
          <a:off x="1514723" y="1582150"/>
          <a:ext cx="605889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E9E7497-C568-4561-98AB-08854E46F89B}">
      <dsp:nvSpPr>
        <dsp:cNvPr id="0" name=""/>
        <dsp:cNvSpPr/>
      </dsp:nvSpPr>
      <dsp:spPr>
        <a:xfrm>
          <a:off x="1628328" y="1619820"/>
          <a:ext cx="5945290" cy="7534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kern="1200"/>
            <a:t>2023 Annual report and future plans</a:t>
          </a:r>
          <a:endParaRPr lang="en-US" sz="2600" kern="1200"/>
        </a:p>
      </dsp:txBody>
      <dsp:txXfrm>
        <a:off x="1628328" y="1619820"/>
        <a:ext cx="5945290" cy="753404"/>
      </dsp:txXfrm>
    </dsp:sp>
    <dsp:sp modelId="{EFD1B417-75DE-4BE8-A5C7-B9ECA12BAD9D}">
      <dsp:nvSpPr>
        <dsp:cNvPr id="0" name=""/>
        <dsp:cNvSpPr/>
      </dsp:nvSpPr>
      <dsp:spPr>
        <a:xfrm>
          <a:off x="1514723" y="2373225"/>
          <a:ext cx="605889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C3F4757-6F24-4D4D-BFAD-9C359EF268FF}">
      <dsp:nvSpPr>
        <dsp:cNvPr id="0" name=""/>
        <dsp:cNvSpPr/>
      </dsp:nvSpPr>
      <dsp:spPr>
        <a:xfrm>
          <a:off x="1628328" y="2410895"/>
          <a:ext cx="5945290" cy="7534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kern="1200"/>
            <a:t>Nominations to the Board</a:t>
          </a:r>
          <a:endParaRPr lang="en-US" sz="2600" kern="1200"/>
        </a:p>
      </dsp:txBody>
      <dsp:txXfrm>
        <a:off x="1628328" y="2410895"/>
        <a:ext cx="5945290" cy="753404"/>
      </dsp:txXfrm>
    </dsp:sp>
    <dsp:sp modelId="{C070E964-2862-403C-A2E1-D6120AB242A4}">
      <dsp:nvSpPr>
        <dsp:cNvPr id="0" name=""/>
        <dsp:cNvSpPr/>
      </dsp:nvSpPr>
      <dsp:spPr>
        <a:xfrm>
          <a:off x="1514723" y="3164300"/>
          <a:ext cx="605889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D314ED6-EE2F-49E7-BF82-FE1AD4BD6535}">
      <dsp:nvSpPr>
        <dsp:cNvPr id="0" name=""/>
        <dsp:cNvSpPr/>
      </dsp:nvSpPr>
      <dsp:spPr>
        <a:xfrm>
          <a:off x="1628328" y="3201971"/>
          <a:ext cx="5945290" cy="7534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kern="1200"/>
            <a:t>2023 Financial report</a:t>
          </a:r>
          <a:endParaRPr lang="en-US" sz="2600" kern="1200"/>
        </a:p>
      </dsp:txBody>
      <dsp:txXfrm>
        <a:off x="1628328" y="3201971"/>
        <a:ext cx="5945290" cy="753404"/>
      </dsp:txXfrm>
    </dsp:sp>
    <dsp:sp modelId="{56F892AF-194B-49E1-8093-0BA442530975}">
      <dsp:nvSpPr>
        <dsp:cNvPr id="0" name=""/>
        <dsp:cNvSpPr/>
      </dsp:nvSpPr>
      <dsp:spPr>
        <a:xfrm>
          <a:off x="1514723" y="3955376"/>
          <a:ext cx="605889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0710E18-23BA-48C6-A873-A4966A05D038}">
      <dsp:nvSpPr>
        <dsp:cNvPr id="0" name=""/>
        <dsp:cNvSpPr/>
      </dsp:nvSpPr>
      <dsp:spPr>
        <a:xfrm>
          <a:off x="1628328" y="3993046"/>
          <a:ext cx="5945290" cy="7534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kern="1200"/>
            <a:t>Appointment of Auditors</a:t>
          </a:r>
          <a:endParaRPr lang="en-US" sz="2600" kern="1200"/>
        </a:p>
      </dsp:txBody>
      <dsp:txXfrm>
        <a:off x="1628328" y="3993046"/>
        <a:ext cx="5945290" cy="753404"/>
      </dsp:txXfrm>
    </dsp:sp>
    <dsp:sp modelId="{5306ABF7-A5D9-4B29-AFCE-C24749C54945}">
      <dsp:nvSpPr>
        <dsp:cNvPr id="0" name=""/>
        <dsp:cNvSpPr/>
      </dsp:nvSpPr>
      <dsp:spPr>
        <a:xfrm>
          <a:off x="1514723" y="4746451"/>
          <a:ext cx="605889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42EC11F-07C2-485D-B380-CB0617EB458A}">
      <dsp:nvSpPr>
        <dsp:cNvPr id="0" name=""/>
        <dsp:cNvSpPr/>
      </dsp:nvSpPr>
      <dsp:spPr>
        <a:xfrm>
          <a:off x="1628328" y="4784121"/>
          <a:ext cx="5945290" cy="7534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kern="1200"/>
            <a:t>Any other business</a:t>
          </a:r>
          <a:endParaRPr lang="en-US" sz="2600" kern="1200"/>
        </a:p>
      </dsp:txBody>
      <dsp:txXfrm>
        <a:off x="1628328" y="4784121"/>
        <a:ext cx="5945290" cy="753404"/>
      </dsp:txXfrm>
    </dsp:sp>
    <dsp:sp modelId="{AE802B66-1985-4D48-B3E0-FD3CB9F1831D}">
      <dsp:nvSpPr>
        <dsp:cNvPr id="0" name=""/>
        <dsp:cNvSpPr/>
      </dsp:nvSpPr>
      <dsp:spPr>
        <a:xfrm>
          <a:off x="1514723" y="5537526"/>
          <a:ext cx="605889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A4F048-6E0E-4542-AF11-3FA9E8BD7B50}">
      <dsp:nvSpPr>
        <dsp:cNvPr id="0" name=""/>
        <dsp:cNvSpPr/>
      </dsp:nvSpPr>
      <dsp:spPr>
        <a:xfrm>
          <a:off x="0" y="473"/>
          <a:ext cx="8596668" cy="1108521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7FDFC1E-AAF2-4FB5-81EF-6517B4844A9C}">
      <dsp:nvSpPr>
        <dsp:cNvPr id="0" name=""/>
        <dsp:cNvSpPr/>
      </dsp:nvSpPr>
      <dsp:spPr>
        <a:xfrm>
          <a:off x="335327" y="249891"/>
          <a:ext cx="609686" cy="60968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CC4EDC0-7875-475C-BDB5-B099CA70E6BF}">
      <dsp:nvSpPr>
        <dsp:cNvPr id="0" name=""/>
        <dsp:cNvSpPr/>
      </dsp:nvSpPr>
      <dsp:spPr>
        <a:xfrm>
          <a:off x="1280342" y="473"/>
          <a:ext cx="7316325" cy="11085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7319" tIns="117319" rIns="117319" bIns="117319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500" kern="1200" dirty="0"/>
            <a:t>To be part of a community of like-minded people and organisations</a:t>
          </a:r>
          <a:endParaRPr lang="en-US" sz="2500" kern="1200" dirty="0"/>
        </a:p>
      </dsp:txBody>
      <dsp:txXfrm>
        <a:off x="1280342" y="473"/>
        <a:ext cx="7316325" cy="1108521"/>
      </dsp:txXfrm>
    </dsp:sp>
    <dsp:sp modelId="{386835A5-7E33-489F-A86F-B80F3D53326D}">
      <dsp:nvSpPr>
        <dsp:cNvPr id="0" name=""/>
        <dsp:cNvSpPr/>
      </dsp:nvSpPr>
      <dsp:spPr>
        <a:xfrm>
          <a:off x="0" y="1386125"/>
          <a:ext cx="8596668" cy="1108521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3F29604-D2C3-4E19-82DB-BBE252F471FD}">
      <dsp:nvSpPr>
        <dsp:cNvPr id="0" name=""/>
        <dsp:cNvSpPr/>
      </dsp:nvSpPr>
      <dsp:spPr>
        <a:xfrm>
          <a:off x="335327" y="1635543"/>
          <a:ext cx="609686" cy="60968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5C5284-858C-4779-A20C-1AC98D1DB630}">
      <dsp:nvSpPr>
        <dsp:cNvPr id="0" name=""/>
        <dsp:cNvSpPr/>
      </dsp:nvSpPr>
      <dsp:spPr>
        <a:xfrm>
          <a:off x="1280342" y="1386125"/>
          <a:ext cx="7316325" cy="11085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7319" tIns="117319" rIns="117319" bIns="117319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500" kern="1200"/>
            <a:t>To avail of training, advice and guidance</a:t>
          </a:r>
          <a:endParaRPr lang="en-US" sz="2500" kern="1200"/>
        </a:p>
      </dsp:txBody>
      <dsp:txXfrm>
        <a:off x="1280342" y="1386125"/>
        <a:ext cx="7316325" cy="1108521"/>
      </dsp:txXfrm>
    </dsp:sp>
    <dsp:sp modelId="{C7233B33-5FE8-45B2-A668-50E3749CF90A}">
      <dsp:nvSpPr>
        <dsp:cNvPr id="0" name=""/>
        <dsp:cNvSpPr/>
      </dsp:nvSpPr>
      <dsp:spPr>
        <a:xfrm>
          <a:off x="0" y="2771777"/>
          <a:ext cx="8596668" cy="1108521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6D690EE-D76D-49FD-91DF-001C8273E85A}">
      <dsp:nvSpPr>
        <dsp:cNvPr id="0" name=""/>
        <dsp:cNvSpPr/>
      </dsp:nvSpPr>
      <dsp:spPr>
        <a:xfrm>
          <a:off x="335327" y="3021195"/>
          <a:ext cx="609686" cy="60968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38B5005-B3F4-45E7-AA8A-F641C1951992}">
      <dsp:nvSpPr>
        <dsp:cNvPr id="0" name=""/>
        <dsp:cNvSpPr/>
      </dsp:nvSpPr>
      <dsp:spPr>
        <a:xfrm>
          <a:off x="1280342" y="2771777"/>
          <a:ext cx="7316325" cy="11085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7319" tIns="117319" rIns="117319" bIns="117319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500" kern="1200"/>
            <a:t>Networking and peer support opportunities</a:t>
          </a:r>
          <a:endParaRPr lang="en-US" sz="2500" kern="1200"/>
        </a:p>
      </dsp:txBody>
      <dsp:txXfrm>
        <a:off x="1280342" y="2771777"/>
        <a:ext cx="7316325" cy="110852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B3D052-3C4D-4DD9-BFC3-7DA1EEFBD13E}">
      <dsp:nvSpPr>
        <dsp:cNvPr id="0" name=""/>
        <dsp:cNvSpPr/>
      </dsp:nvSpPr>
      <dsp:spPr>
        <a:xfrm>
          <a:off x="576834" y="860386"/>
          <a:ext cx="1098000" cy="1098000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42A2E9A-5FD9-45C9-B351-DE409329C271}">
      <dsp:nvSpPr>
        <dsp:cNvPr id="0" name=""/>
        <dsp:cNvSpPr/>
      </dsp:nvSpPr>
      <dsp:spPr>
        <a:xfrm>
          <a:off x="810834" y="1094386"/>
          <a:ext cx="630000" cy="630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BB3EF4D-EB39-4C3C-B478-93A4539010D3}">
      <dsp:nvSpPr>
        <dsp:cNvPr id="0" name=""/>
        <dsp:cNvSpPr/>
      </dsp:nvSpPr>
      <dsp:spPr>
        <a:xfrm>
          <a:off x="225834" y="2300386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IE" sz="2800" kern="1200"/>
            <a:t>Celebrate</a:t>
          </a:r>
          <a:endParaRPr lang="en-US" sz="2800" kern="1200"/>
        </a:p>
      </dsp:txBody>
      <dsp:txXfrm>
        <a:off x="225834" y="2300386"/>
        <a:ext cx="1800000" cy="720000"/>
      </dsp:txXfrm>
    </dsp:sp>
    <dsp:sp modelId="{F8760BCD-0EAD-48FF-A8D0-0EFF12AC30D4}">
      <dsp:nvSpPr>
        <dsp:cNvPr id="0" name=""/>
        <dsp:cNvSpPr/>
      </dsp:nvSpPr>
      <dsp:spPr>
        <a:xfrm>
          <a:off x="2691834" y="860386"/>
          <a:ext cx="1098000" cy="1098000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8769229-2D68-4D47-8280-4351D38C3E9E}">
      <dsp:nvSpPr>
        <dsp:cNvPr id="0" name=""/>
        <dsp:cNvSpPr/>
      </dsp:nvSpPr>
      <dsp:spPr>
        <a:xfrm>
          <a:off x="2925834" y="1094386"/>
          <a:ext cx="630000" cy="630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AFAE68-6C94-4B2C-ADA2-2E1605C9EB61}">
      <dsp:nvSpPr>
        <dsp:cNvPr id="0" name=""/>
        <dsp:cNvSpPr/>
      </dsp:nvSpPr>
      <dsp:spPr>
        <a:xfrm>
          <a:off x="2340834" y="2300386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IE" sz="2800" kern="1200"/>
            <a:t>Advocate</a:t>
          </a:r>
          <a:endParaRPr lang="en-US" sz="2800" kern="1200"/>
        </a:p>
      </dsp:txBody>
      <dsp:txXfrm>
        <a:off x="2340834" y="2300386"/>
        <a:ext cx="1800000" cy="720000"/>
      </dsp:txXfrm>
    </dsp:sp>
    <dsp:sp modelId="{42D953D2-2771-4EC7-B18E-7B7B32108B5D}">
      <dsp:nvSpPr>
        <dsp:cNvPr id="0" name=""/>
        <dsp:cNvSpPr/>
      </dsp:nvSpPr>
      <dsp:spPr>
        <a:xfrm>
          <a:off x="4806834" y="860386"/>
          <a:ext cx="1098000" cy="1098000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1D774F8-D3D6-4B4D-A111-F95B8D9F7976}">
      <dsp:nvSpPr>
        <dsp:cNvPr id="0" name=""/>
        <dsp:cNvSpPr/>
      </dsp:nvSpPr>
      <dsp:spPr>
        <a:xfrm>
          <a:off x="5040834" y="1094386"/>
          <a:ext cx="630000" cy="63000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21AFEC-3020-48D5-8920-009BD49ADBCA}">
      <dsp:nvSpPr>
        <dsp:cNvPr id="0" name=""/>
        <dsp:cNvSpPr/>
      </dsp:nvSpPr>
      <dsp:spPr>
        <a:xfrm>
          <a:off x="4455834" y="2300386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IE" sz="2800" kern="1200"/>
            <a:t>Grow</a:t>
          </a:r>
          <a:endParaRPr lang="en-US" sz="2800" kern="1200"/>
        </a:p>
      </dsp:txBody>
      <dsp:txXfrm>
        <a:off x="4455834" y="2300386"/>
        <a:ext cx="1800000" cy="720000"/>
      </dsp:txXfrm>
    </dsp:sp>
    <dsp:sp modelId="{9DA542C7-2790-4AD9-888B-541141496698}">
      <dsp:nvSpPr>
        <dsp:cNvPr id="0" name=""/>
        <dsp:cNvSpPr/>
      </dsp:nvSpPr>
      <dsp:spPr>
        <a:xfrm>
          <a:off x="6921834" y="860386"/>
          <a:ext cx="1098000" cy="1098000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2588F7C-B5CE-4E38-B3CE-A0D3ED9E0A29}">
      <dsp:nvSpPr>
        <dsp:cNvPr id="0" name=""/>
        <dsp:cNvSpPr/>
      </dsp:nvSpPr>
      <dsp:spPr>
        <a:xfrm>
          <a:off x="7155834" y="1094386"/>
          <a:ext cx="630000" cy="63000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EFAA330-4D08-46BB-B545-AD50D028F582}">
      <dsp:nvSpPr>
        <dsp:cNvPr id="0" name=""/>
        <dsp:cNvSpPr/>
      </dsp:nvSpPr>
      <dsp:spPr>
        <a:xfrm>
          <a:off x="6570834" y="2300386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IE" sz="2800" kern="1200"/>
            <a:t>Sustain</a:t>
          </a:r>
          <a:endParaRPr lang="en-US" sz="2800" kern="1200"/>
        </a:p>
      </dsp:txBody>
      <dsp:txXfrm>
        <a:off x="6570834" y="2300386"/>
        <a:ext cx="1800000" cy="72000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4C4670-DC26-44B9-B35A-7FB39CF1E00D}">
      <dsp:nvSpPr>
        <dsp:cNvPr id="0" name=""/>
        <dsp:cNvSpPr/>
      </dsp:nvSpPr>
      <dsp:spPr>
        <a:xfrm>
          <a:off x="0" y="105150"/>
          <a:ext cx="6628804" cy="5382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300" kern="1200" dirty="0"/>
            <a:t>Pre Budget Campaign</a:t>
          </a:r>
          <a:endParaRPr lang="en-US" sz="2300" kern="1200" dirty="0"/>
        </a:p>
      </dsp:txBody>
      <dsp:txXfrm>
        <a:off x="26273" y="131423"/>
        <a:ext cx="6576258" cy="485654"/>
      </dsp:txXfrm>
    </dsp:sp>
    <dsp:sp modelId="{F7CC3E37-678C-43B4-8DBE-BCFCDDDECF72}">
      <dsp:nvSpPr>
        <dsp:cNvPr id="0" name=""/>
        <dsp:cNvSpPr/>
      </dsp:nvSpPr>
      <dsp:spPr>
        <a:xfrm>
          <a:off x="0" y="709590"/>
          <a:ext cx="6628804" cy="538200"/>
        </a:xfrm>
        <a:prstGeom prst="roundRect">
          <a:avLst/>
        </a:prstGeom>
        <a:gradFill rotWithShape="0">
          <a:gsLst>
            <a:gs pos="0">
              <a:schemeClr val="accent2">
                <a:hueOff val="-235060"/>
                <a:satOff val="-1095"/>
                <a:lumOff val="2073"/>
                <a:alphaOff val="0"/>
                <a:tint val="96000"/>
                <a:lumMod val="100000"/>
              </a:schemeClr>
            </a:gs>
            <a:gs pos="78000">
              <a:schemeClr val="accent2">
                <a:hueOff val="-235060"/>
                <a:satOff val="-1095"/>
                <a:lumOff val="2073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300" kern="1200"/>
            <a:t>Equality and Diversity Report</a:t>
          </a:r>
          <a:endParaRPr lang="en-US" sz="2300" kern="1200"/>
        </a:p>
      </dsp:txBody>
      <dsp:txXfrm>
        <a:off x="26273" y="735863"/>
        <a:ext cx="6576258" cy="485654"/>
      </dsp:txXfrm>
    </dsp:sp>
    <dsp:sp modelId="{2CB4611A-D6E7-4D54-8A9F-16C66821F6A1}">
      <dsp:nvSpPr>
        <dsp:cNvPr id="0" name=""/>
        <dsp:cNvSpPr/>
      </dsp:nvSpPr>
      <dsp:spPr>
        <a:xfrm>
          <a:off x="0" y="1314030"/>
          <a:ext cx="6628804" cy="538200"/>
        </a:xfrm>
        <a:prstGeom prst="roundRect">
          <a:avLst/>
        </a:prstGeom>
        <a:gradFill rotWithShape="0">
          <a:gsLst>
            <a:gs pos="0">
              <a:schemeClr val="accent2">
                <a:hueOff val="-470121"/>
                <a:satOff val="-2190"/>
                <a:lumOff val="4145"/>
                <a:alphaOff val="0"/>
                <a:tint val="96000"/>
                <a:lumMod val="100000"/>
              </a:schemeClr>
            </a:gs>
            <a:gs pos="78000">
              <a:schemeClr val="accent2">
                <a:hueOff val="-470121"/>
                <a:satOff val="-2190"/>
                <a:lumOff val="4145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300" kern="1200"/>
            <a:t>Insurance Reform Campaign</a:t>
          </a:r>
          <a:endParaRPr lang="en-US" sz="2300" kern="1200"/>
        </a:p>
      </dsp:txBody>
      <dsp:txXfrm>
        <a:off x="26273" y="1340303"/>
        <a:ext cx="6576258" cy="485654"/>
      </dsp:txXfrm>
    </dsp:sp>
    <dsp:sp modelId="{37A290B8-A615-4F85-ABC2-C4C370ECDF49}">
      <dsp:nvSpPr>
        <dsp:cNvPr id="0" name=""/>
        <dsp:cNvSpPr/>
      </dsp:nvSpPr>
      <dsp:spPr>
        <a:xfrm>
          <a:off x="0" y="1918470"/>
          <a:ext cx="6628804" cy="538200"/>
        </a:xfrm>
        <a:prstGeom prst="roundRect">
          <a:avLst/>
        </a:prstGeom>
        <a:gradFill rotWithShape="0">
          <a:gsLst>
            <a:gs pos="0">
              <a:schemeClr val="accent2">
                <a:hueOff val="-705181"/>
                <a:satOff val="-3285"/>
                <a:lumOff val="6218"/>
                <a:alphaOff val="0"/>
                <a:tint val="96000"/>
                <a:lumMod val="100000"/>
              </a:schemeClr>
            </a:gs>
            <a:gs pos="78000">
              <a:schemeClr val="accent2">
                <a:hueOff val="-705181"/>
                <a:satOff val="-3285"/>
                <a:lumOff val="6218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300" kern="1200"/>
            <a:t>Circus Archive </a:t>
          </a:r>
          <a:endParaRPr lang="en-US" sz="2300" kern="1200"/>
        </a:p>
      </dsp:txBody>
      <dsp:txXfrm>
        <a:off x="26273" y="1944743"/>
        <a:ext cx="6576258" cy="485654"/>
      </dsp:txXfrm>
    </dsp:sp>
    <dsp:sp modelId="{7A7E3AC8-27E3-4777-B214-9E9BA98B89BB}">
      <dsp:nvSpPr>
        <dsp:cNvPr id="0" name=""/>
        <dsp:cNvSpPr/>
      </dsp:nvSpPr>
      <dsp:spPr>
        <a:xfrm>
          <a:off x="0" y="2522910"/>
          <a:ext cx="6628804" cy="538200"/>
        </a:xfrm>
        <a:prstGeom prst="roundRect">
          <a:avLst/>
        </a:prstGeom>
        <a:gradFill rotWithShape="0">
          <a:gsLst>
            <a:gs pos="0">
              <a:schemeClr val="accent2">
                <a:hueOff val="-940241"/>
                <a:satOff val="-4380"/>
                <a:lumOff val="8291"/>
                <a:alphaOff val="0"/>
                <a:tint val="96000"/>
                <a:lumMod val="100000"/>
              </a:schemeClr>
            </a:gs>
            <a:gs pos="78000">
              <a:schemeClr val="accent2">
                <a:hueOff val="-940241"/>
                <a:satOff val="-4380"/>
                <a:lumOff val="8291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300" kern="1200"/>
            <a:t>Access to education for Travelling circus families</a:t>
          </a:r>
          <a:endParaRPr lang="en-US" sz="2300" kern="1200"/>
        </a:p>
      </dsp:txBody>
      <dsp:txXfrm>
        <a:off x="26273" y="2549183"/>
        <a:ext cx="6576258" cy="485654"/>
      </dsp:txXfrm>
    </dsp:sp>
    <dsp:sp modelId="{3F225133-F3CE-4873-B172-42DC2996675E}">
      <dsp:nvSpPr>
        <dsp:cNvPr id="0" name=""/>
        <dsp:cNvSpPr/>
      </dsp:nvSpPr>
      <dsp:spPr>
        <a:xfrm>
          <a:off x="0" y="3127350"/>
          <a:ext cx="6628804" cy="538200"/>
        </a:xfrm>
        <a:prstGeom prst="roundRect">
          <a:avLst/>
        </a:prstGeom>
        <a:gradFill rotWithShape="0">
          <a:gsLst>
            <a:gs pos="0">
              <a:schemeClr val="accent2">
                <a:hueOff val="-1175302"/>
                <a:satOff val="-5475"/>
                <a:lumOff val="10364"/>
                <a:alphaOff val="0"/>
                <a:tint val="96000"/>
                <a:lumMod val="100000"/>
              </a:schemeClr>
            </a:gs>
            <a:gs pos="78000">
              <a:schemeClr val="accent2">
                <a:hueOff val="-1175302"/>
                <a:satOff val="-5475"/>
                <a:lumOff val="10364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300" kern="1200"/>
            <a:t>Outdoor Public space programme</a:t>
          </a:r>
          <a:endParaRPr lang="en-US" sz="2300" kern="1200"/>
        </a:p>
      </dsp:txBody>
      <dsp:txXfrm>
        <a:off x="26273" y="3153623"/>
        <a:ext cx="6576258" cy="485654"/>
      </dsp:txXfrm>
    </dsp:sp>
    <dsp:sp modelId="{3B47803A-6DD6-4CD3-967B-9F8268FB8597}">
      <dsp:nvSpPr>
        <dsp:cNvPr id="0" name=""/>
        <dsp:cNvSpPr/>
      </dsp:nvSpPr>
      <dsp:spPr>
        <a:xfrm>
          <a:off x="0" y="3731790"/>
          <a:ext cx="6628804" cy="538200"/>
        </a:xfrm>
        <a:prstGeom prst="roundRect">
          <a:avLst/>
        </a:prstGeom>
        <a:gradFill rotWithShape="0">
          <a:gsLst>
            <a:gs pos="0">
              <a:schemeClr val="accent2">
                <a:hueOff val="-1410362"/>
                <a:satOff val="-6570"/>
                <a:lumOff val="12436"/>
                <a:alphaOff val="0"/>
                <a:tint val="96000"/>
                <a:lumMod val="100000"/>
              </a:schemeClr>
            </a:gs>
            <a:gs pos="78000">
              <a:schemeClr val="accent2">
                <a:hueOff val="-1410362"/>
                <a:satOff val="-6570"/>
                <a:lumOff val="12436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300" kern="1200" dirty="0"/>
            <a:t>Representation at public events</a:t>
          </a:r>
          <a:endParaRPr lang="en-US" sz="2300" kern="1200" dirty="0"/>
        </a:p>
      </dsp:txBody>
      <dsp:txXfrm>
        <a:off x="26273" y="3758063"/>
        <a:ext cx="6576258" cy="485654"/>
      </dsp:txXfrm>
    </dsp:sp>
    <dsp:sp modelId="{4886F735-AAD8-44C0-AA21-CAAF735F21BC}">
      <dsp:nvSpPr>
        <dsp:cNvPr id="0" name=""/>
        <dsp:cNvSpPr/>
      </dsp:nvSpPr>
      <dsp:spPr>
        <a:xfrm>
          <a:off x="0" y="4336230"/>
          <a:ext cx="6628804" cy="538200"/>
        </a:xfrm>
        <a:prstGeom prst="roundRect">
          <a:avLst/>
        </a:prstGeom>
        <a:gradFill rotWithShape="0">
          <a:gsLst>
            <a:gs pos="0">
              <a:schemeClr val="accent2">
                <a:hueOff val="-1645422"/>
                <a:satOff val="-7665"/>
                <a:lumOff val="14509"/>
                <a:alphaOff val="0"/>
                <a:tint val="96000"/>
                <a:lumMod val="100000"/>
              </a:schemeClr>
            </a:gs>
            <a:gs pos="78000">
              <a:schemeClr val="accent2">
                <a:hueOff val="-1645422"/>
                <a:satOff val="-7665"/>
                <a:lumOff val="14509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Dublin City Cultural Infrastructure Report</a:t>
          </a:r>
        </a:p>
      </dsp:txBody>
      <dsp:txXfrm>
        <a:off x="26273" y="4362503"/>
        <a:ext cx="6576258" cy="4856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18BAE3-65B0-43BD-92B2-4226CF3DE1B1}" type="datetimeFigureOut">
              <a:rPr lang="en-IE" smtClean="0"/>
              <a:t>22/04/2024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31667D-9269-4BC9-B14C-D37DB891CFF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7070582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36E4DF7-C494-C6D6-84E9-BD4DB9E0D157}"/>
              </a:ext>
            </a:extLst>
          </p:cNvPr>
          <p:cNvSpPr txBox="1"/>
          <p:nvPr/>
        </p:nvSpPr>
        <p:spPr>
          <a:xfrm>
            <a:off x="4882384" y="352926"/>
            <a:ext cx="4751772" cy="507045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spcBef>
                <a:spcPct val="0"/>
              </a:spcBef>
              <a:spcAft>
                <a:spcPts val="600"/>
              </a:spcAft>
            </a:pPr>
            <a:endParaRPr lang="en-US" sz="5710" dirty="0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US" sz="571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Welcome</a:t>
            </a:r>
          </a:p>
          <a:p>
            <a:pPr>
              <a:spcBef>
                <a:spcPct val="0"/>
              </a:spcBef>
              <a:spcAft>
                <a:spcPts val="600"/>
              </a:spcAft>
            </a:pPr>
            <a:endParaRPr lang="en-US" sz="5710" dirty="0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US" sz="571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2023 AGM </a:t>
            </a:r>
            <a:r>
              <a:rPr lang="en-US" sz="5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&amp; </a:t>
            </a:r>
          </a:p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US" sz="5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2024 Overview </a:t>
            </a:r>
          </a:p>
          <a:p>
            <a:pPr>
              <a:spcBef>
                <a:spcPct val="0"/>
              </a:spcBef>
              <a:spcAft>
                <a:spcPts val="600"/>
              </a:spcAft>
            </a:pPr>
            <a:endParaRPr lang="en-US" sz="5400" kern="1200" dirty="0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6" name="Isosceles Triangle 45">
            <a:extLst>
              <a:ext uri="{FF2B5EF4-FFF2-40B4-BE49-F238E27FC236}">
                <a16:creationId xmlns:a16="http://schemas.microsoft.com/office/drawing/2014/main" id="{5A7802B6-FF37-40CF-A7E2-6F2A0D9A91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174" y="1270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IE"/>
          </a:p>
        </p:txBody>
      </p:sp>
      <p:pic>
        <p:nvPicPr>
          <p:cNvPr id="5" name="Picture 4" descr="A picture containing logo&#10;&#10;Description automatically generated">
            <a:hlinkClick r:id="rId2"/>
            <a:extLst>
              <a:ext uri="{FF2B5EF4-FFF2-40B4-BE49-F238E27FC236}">
                <a16:creationId xmlns:a16="http://schemas.microsoft.com/office/drawing/2014/main" id="{FCA610A8-005D-4D45-A510-94B8B1089A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2475" y="927688"/>
            <a:ext cx="3863205" cy="507045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9461B78-D64A-960E-F4B7-D4F1AD792978}"/>
              </a:ext>
            </a:extLst>
          </p:cNvPr>
          <p:cNvSpPr txBox="1"/>
          <p:nvPr/>
        </p:nvSpPr>
        <p:spPr>
          <a:xfrm>
            <a:off x="6368942" y="2146788"/>
            <a:ext cx="3483337" cy="263225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defTabSz="370332">
              <a:spcBef>
                <a:spcPct val="0"/>
              </a:spcBef>
              <a:spcAft>
                <a:spcPts val="486"/>
              </a:spcAft>
            </a:pPr>
            <a:endParaRPr lang="en-US" sz="5400" kern="1200" dirty="0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6BF29F5-185D-C755-E216-5E18A99EE91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078278" y="5601386"/>
            <a:ext cx="1800505" cy="1028016"/>
          </a:xfrm>
        </p:spPr>
        <p:txBody>
          <a:bodyPr/>
          <a:lstStyle/>
          <a:p>
            <a:r>
              <a:rPr lang="en-US" sz="2000" dirty="0"/>
              <a:t>23 April 2024</a:t>
            </a:r>
          </a:p>
        </p:txBody>
      </p:sp>
    </p:spTree>
    <p:extLst>
      <p:ext uri="{BB962C8B-B14F-4D97-AF65-F5344CB8AC3E}">
        <p14:creationId xmlns:p14="http://schemas.microsoft.com/office/powerpoint/2010/main" val="11252749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A diagram of a company&#10;&#10;Description automatically generated">
            <a:extLst>
              <a:ext uri="{FF2B5EF4-FFF2-40B4-BE49-F238E27FC236}">
                <a16:creationId xmlns:a16="http://schemas.microsoft.com/office/drawing/2014/main" id="{3CCCB28E-A053-B5B7-0C48-97C975E8073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 flipH="1">
            <a:off x="8965878" y="349250"/>
            <a:ext cx="67318" cy="95250"/>
          </a:xfrm>
        </p:spPr>
      </p:pic>
      <p:pic>
        <p:nvPicPr>
          <p:cNvPr id="7" name="Picture 6" descr="A diagram of a company&#10;&#10;Description automatically generated">
            <a:extLst>
              <a:ext uri="{FF2B5EF4-FFF2-40B4-BE49-F238E27FC236}">
                <a16:creationId xmlns:a16="http://schemas.microsoft.com/office/drawing/2014/main" id="{D8D0925D-F413-BC42-1560-772BEC32E6D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124" t="6481" r="11298" b="29431"/>
          <a:stretch/>
        </p:blipFill>
        <p:spPr>
          <a:xfrm>
            <a:off x="3501392" y="396875"/>
            <a:ext cx="5441795" cy="620088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452E83E-8278-484F-F0D0-0C347B4742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48916"/>
            <a:ext cx="4932947" cy="1106905"/>
          </a:xfrm>
        </p:spPr>
        <p:txBody>
          <a:bodyPr anchor="ctr">
            <a:normAutofit/>
          </a:bodyPr>
          <a:lstStyle/>
          <a:p>
            <a:r>
              <a:rPr lang="en-IE" sz="3300" dirty="0"/>
              <a:t>ISACS Company Structure</a:t>
            </a:r>
          </a:p>
        </p:txBody>
      </p:sp>
    </p:spTree>
    <p:extLst>
      <p:ext uri="{BB962C8B-B14F-4D97-AF65-F5344CB8AC3E}">
        <p14:creationId xmlns:p14="http://schemas.microsoft.com/office/powerpoint/2010/main" val="27220890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roup 55">
            <a:extLst>
              <a:ext uri="{FF2B5EF4-FFF2-40B4-BE49-F238E27FC236}">
                <a16:creationId xmlns:a16="http://schemas.microsoft.com/office/drawing/2014/main" id="{88C9B83F-64CD-41C1-925F-A08801FFD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E1655065-0BD7-4422-BEC0-4401E99809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4DDD90AC-ABEC-4A76-9C9C-AD0A5F8FC7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9" name="Rectangle 23">
              <a:extLst>
                <a:ext uri="{FF2B5EF4-FFF2-40B4-BE49-F238E27FC236}">
                  <a16:creationId xmlns:a16="http://schemas.microsoft.com/office/drawing/2014/main" id="{21A8AFEF-EC50-4C0B-9C64-814B76C820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E"/>
            </a:p>
          </p:txBody>
        </p:sp>
        <p:sp>
          <p:nvSpPr>
            <p:cNvPr id="60" name="Rectangle 25">
              <a:extLst>
                <a:ext uri="{FF2B5EF4-FFF2-40B4-BE49-F238E27FC236}">
                  <a16:creationId xmlns:a16="http://schemas.microsoft.com/office/drawing/2014/main" id="{CAFAA800-E117-4357-84E4-56B63EA03E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E"/>
            </a:p>
          </p:txBody>
        </p:sp>
        <p:sp>
          <p:nvSpPr>
            <p:cNvPr id="61" name="Isosceles Triangle 60">
              <a:extLst>
                <a:ext uri="{FF2B5EF4-FFF2-40B4-BE49-F238E27FC236}">
                  <a16:creationId xmlns:a16="http://schemas.microsoft.com/office/drawing/2014/main" id="{8DDFC9F4-3B45-402D-8AD7-60B3F08ED7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E"/>
            </a:p>
          </p:txBody>
        </p:sp>
        <p:sp>
          <p:nvSpPr>
            <p:cNvPr id="62" name="Rectangle 27">
              <a:extLst>
                <a:ext uri="{FF2B5EF4-FFF2-40B4-BE49-F238E27FC236}">
                  <a16:creationId xmlns:a16="http://schemas.microsoft.com/office/drawing/2014/main" id="{F26A0854-FBE4-4587-B349-06BE192BD7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E"/>
            </a:p>
          </p:txBody>
        </p:sp>
        <p:sp>
          <p:nvSpPr>
            <p:cNvPr id="63" name="Rectangle 28">
              <a:extLst>
                <a:ext uri="{FF2B5EF4-FFF2-40B4-BE49-F238E27FC236}">
                  <a16:creationId xmlns:a16="http://schemas.microsoft.com/office/drawing/2014/main" id="{54A9C4C6-FF7D-470E-BFCA-CE4F60A1F0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E"/>
            </a:p>
          </p:txBody>
        </p:sp>
        <p:sp>
          <p:nvSpPr>
            <p:cNvPr id="64" name="Rectangle 29">
              <a:extLst>
                <a:ext uri="{FF2B5EF4-FFF2-40B4-BE49-F238E27FC236}">
                  <a16:creationId xmlns:a16="http://schemas.microsoft.com/office/drawing/2014/main" id="{B1721EA8-4871-45D4-B78F-AE805A3004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E"/>
            </a:p>
          </p:txBody>
        </p:sp>
        <p:sp>
          <p:nvSpPr>
            <p:cNvPr id="65" name="Isosceles Triangle 64">
              <a:extLst>
                <a:ext uri="{FF2B5EF4-FFF2-40B4-BE49-F238E27FC236}">
                  <a16:creationId xmlns:a16="http://schemas.microsoft.com/office/drawing/2014/main" id="{E5763971-E3A3-45C6-9BA8-2E032C7A55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E"/>
            </a:p>
          </p:txBody>
        </p:sp>
        <p:sp>
          <p:nvSpPr>
            <p:cNvPr id="66" name="Isosceles Triangle 65">
              <a:extLst>
                <a:ext uri="{FF2B5EF4-FFF2-40B4-BE49-F238E27FC236}">
                  <a16:creationId xmlns:a16="http://schemas.microsoft.com/office/drawing/2014/main" id="{32752E94-0E01-4AF5-A43A-F2FAD8737C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E"/>
            </a:p>
          </p:txBody>
        </p:sp>
      </p:grpSp>
      <p:pic>
        <p:nvPicPr>
          <p:cNvPr id="5" name="Picture 4" descr="A person holding a flag in front of a crowd of people&#10;&#10;Description automatically generated with low confidence">
            <a:extLst>
              <a:ext uri="{FF2B5EF4-FFF2-40B4-BE49-F238E27FC236}">
                <a16:creationId xmlns:a16="http://schemas.microsoft.com/office/drawing/2014/main" id="{C0D6381C-27B4-5560-8F83-A56E1CC889F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7745" r="1696" b="15451"/>
          <a:stretch/>
        </p:blipFill>
        <p:spPr>
          <a:xfrm>
            <a:off x="4269854" y="-1"/>
            <a:ext cx="7922146" cy="6858001"/>
          </a:xfrm>
          <a:custGeom>
            <a:avLst/>
            <a:gdLst/>
            <a:ahLst/>
            <a:cxnLst/>
            <a:rect l="l" t="t" r="r" b="b"/>
            <a:pathLst>
              <a:path w="7922146" h="6858001">
                <a:moveTo>
                  <a:pt x="379987" y="0"/>
                </a:moveTo>
                <a:lnTo>
                  <a:pt x="5304971" y="0"/>
                </a:lnTo>
                <a:lnTo>
                  <a:pt x="7065281" y="0"/>
                </a:lnTo>
                <a:lnTo>
                  <a:pt x="7397540" y="0"/>
                </a:lnTo>
                <a:lnTo>
                  <a:pt x="7397540" y="1"/>
                </a:lnTo>
                <a:lnTo>
                  <a:pt x="7922146" y="1"/>
                </a:lnTo>
                <a:lnTo>
                  <a:pt x="7922146" y="6858001"/>
                </a:lnTo>
                <a:lnTo>
                  <a:pt x="7065281" y="6858001"/>
                </a:lnTo>
                <a:lnTo>
                  <a:pt x="7065281" y="6858000"/>
                </a:lnTo>
                <a:lnTo>
                  <a:pt x="5932989" y="6858000"/>
                </a:lnTo>
                <a:lnTo>
                  <a:pt x="5932989" y="6858001"/>
                </a:lnTo>
                <a:lnTo>
                  <a:pt x="27809" y="6858001"/>
                </a:lnTo>
                <a:lnTo>
                  <a:pt x="1803228" y="4521201"/>
                </a:lnTo>
                <a:close/>
                <a:moveTo>
                  <a:pt x="0" y="0"/>
                </a:moveTo>
                <a:lnTo>
                  <a:pt x="379987" y="0"/>
                </a:lnTo>
                <a:lnTo>
                  <a:pt x="0" y="407"/>
                </a:lnTo>
                <a:close/>
              </a:path>
            </a:pathLst>
          </a:custGeom>
        </p:spPr>
      </p:pic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A57C1A16-B8AB-4D99-A195-A38F556A6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71012" y="0"/>
            <a:ext cx="1219200" cy="685800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F8A9B20B-D1DD-4573-B5EC-5580295192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2" name="Rectangle 23">
            <a:extLst>
              <a:ext uri="{FF2B5EF4-FFF2-40B4-BE49-F238E27FC236}">
                <a16:creationId xmlns:a16="http://schemas.microsoft.com/office/drawing/2014/main" id="{66D61E08-70C3-48D8-BEA0-787111DC30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81476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IE"/>
          </a:p>
        </p:txBody>
      </p:sp>
      <p:sp>
        <p:nvSpPr>
          <p:cNvPr id="74" name="Rectangle 25">
            <a:extLst>
              <a:ext uri="{FF2B5EF4-FFF2-40B4-BE49-F238E27FC236}">
                <a16:creationId xmlns:a16="http://schemas.microsoft.com/office/drawing/2014/main" id="{FC55298F-0AE5-478E-AD2B-03C2614C58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03442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IE"/>
          </a:p>
        </p:txBody>
      </p:sp>
      <p:sp>
        <p:nvSpPr>
          <p:cNvPr id="76" name="Isosceles Triangle 24">
            <a:extLst>
              <a:ext uri="{FF2B5EF4-FFF2-40B4-BE49-F238E27FC236}">
                <a16:creationId xmlns:a16="http://schemas.microsoft.com/office/drawing/2014/main" id="{C180E4EA-0B63-4779-A895-7E90E71088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32333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IE"/>
          </a:p>
        </p:txBody>
      </p:sp>
      <p:sp>
        <p:nvSpPr>
          <p:cNvPr id="78" name="Rectangle 27">
            <a:extLst>
              <a:ext uri="{FF2B5EF4-FFF2-40B4-BE49-F238E27FC236}">
                <a16:creationId xmlns:a16="http://schemas.microsoft.com/office/drawing/2014/main" id="{CEE01D9D-3DE8-4EED-B0D3-8F3C79CC76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34500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4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IE"/>
          </a:p>
        </p:txBody>
      </p:sp>
      <p:sp>
        <p:nvSpPr>
          <p:cNvPr id="80" name="Rectangle 28">
            <a:extLst>
              <a:ext uri="{FF2B5EF4-FFF2-40B4-BE49-F238E27FC236}">
                <a16:creationId xmlns:a16="http://schemas.microsoft.com/office/drawing/2014/main" id="{89AF5CE9-607F-43F4-8983-DCD6DA4051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98730" y="-8467"/>
            <a:ext cx="1290094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IE"/>
          </a:p>
        </p:txBody>
      </p:sp>
      <p:sp>
        <p:nvSpPr>
          <p:cNvPr id="82" name="Rectangle 29">
            <a:extLst>
              <a:ext uri="{FF2B5EF4-FFF2-40B4-BE49-F238E27FC236}">
                <a16:creationId xmlns:a16="http://schemas.microsoft.com/office/drawing/2014/main" id="{6EEA2DBD-9E1E-4521-8C01-F32AD18A89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38999" y="-8467"/>
            <a:ext cx="1249825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IE"/>
          </a:p>
        </p:txBody>
      </p:sp>
      <p:sp>
        <p:nvSpPr>
          <p:cNvPr id="84" name="Isosceles Triangle 29">
            <a:extLst>
              <a:ext uri="{FF2B5EF4-FFF2-40B4-BE49-F238E27FC236}">
                <a16:creationId xmlns:a16="http://schemas.microsoft.com/office/drawing/2014/main" id="{15BBD2C1-BA9B-46A9-A27A-33498B1692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71666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IE"/>
          </a:p>
        </p:txBody>
      </p:sp>
      <p:pic>
        <p:nvPicPr>
          <p:cNvPr id="7" name="Picture 6" descr="A green label with white text&#10;&#10;Description automatically generated">
            <a:extLst>
              <a:ext uri="{FF2B5EF4-FFF2-40B4-BE49-F238E27FC236}">
                <a16:creationId xmlns:a16="http://schemas.microsoft.com/office/drawing/2014/main" id="{B7C40EB5-3BFC-BDCE-8BD7-AF9C5A789A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4480" y="1415524"/>
            <a:ext cx="4672765" cy="4531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140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951E9E-3211-EBF8-9AED-BCAF6C5A6E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E" dirty="0"/>
              <a:t>Top three reasons for becoming a member of ISACS remain unchanged since 2022</a:t>
            </a:r>
          </a:p>
        </p:txBody>
      </p:sp>
      <p:graphicFrame>
        <p:nvGraphicFramePr>
          <p:cNvPr id="24" name="Content Placeholder 2">
            <a:extLst>
              <a:ext uri="{FF2B5EF4-FFF2-40B4-BE49-F238E27FC236}">
                <a16:creationId xmlns:a16="http://schemas.microsoft.com/office/drawing/2014/main" id="{FEEB0D2F-447D-7FC7-EDC1-5B898A1A049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27938913"/>
              </p:ext>
            </p:extLst>
          </p:nvPr>
        </p:nvGraphicFramePr>
        <p:xfrm>
          <a:off x="677334" y="2160589"/>
          <a:ext cx="8596668" cy="38807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309592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8">
            <a:extLst>
              <a:ext uri="{FF2B5EF4-FFF2-40B4-BE49-F238E27FC236}">
                <a16:creationId xmlns:a16="http://schemas.microsoft.com/office/drawing/2014/main" id="{655AE6B0-AC9E-4167-806F-E9DB135FC4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5" name="Group 10">
            <a:extLst>
              <a:ext uri="{FF2B5EF4-FFF2-40B4-BE49-F238E27FC236}">
                <a16:creationId xmlns:a16="http://schemas.microsoft.com/office/drawing/2014/main" id="{3523416A-383B-4FDC-B4C9-D8EDDFE9C0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29267" y="-8467"/>
            <a:ext cx="4766733" cy="6866467"/>
            <a:chOff x="7425267" y="-8467"/>
            <a:chExt cx="4766733" cy="686646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CB0D29D5-3F7C-4197-821B-6D60A66CC0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rgbClr val="BFBFBF">
                  <a:alpha val="75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47FB49A-3541-428A-AADE-682A3C5056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rgbClr val="BFBFBF">
                  <a:alpha val="8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Rectangle 23">
              <a:extLst>
                <a:ext uri="{FF2B5EF4-FFF2-40B4-BE49-F238E27FC236}">
                  <a16:creationId xmlns:a16="http://schemas.microsoft.com/office/drawing/2014/main" id="{D96F53DC-08F1-42C6-B558-B83D54B27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E"/>
            </a:p>
          </p:txBody>
        </p:sp>
        <p:sp>
          <p:nvSpPr>
            <p:cNvPr id="15" name="Rectangle 25">
              <a:extLst>
                <a:ext uri="{FF2B5EF4-FFF2-40B4-BE49-F238E27FC236}">
                  <a16:creationId xmlns:a16="http://schemas.microsoft.com/office/drawing/2014/main" id="{AFE48CAF-A51C-463F-A570-ED99439A5C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E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01F0C48B-50FF-4351-8207-16D0960483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E"/>
            </a:p>
          </p:txBody>
        </p:sp>
        <p:sp>
          <p:nvSpPr>
            <p:cNvPr id="17" name="Rectangle 27">
              <a:extLst>
                <a:ext uri="{FF2B5EF4-FFF2-40B4-BE49-F238E27FC236}">
                  <a16:creationId xmlns:a16="http://schemas.microsoft.com/office/drawing/2014/main" id="{300384B6-5ED6-4F91-A548-B706D83751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E"/>
            </a:p>
          </p:txBody>
        </p:sp>
        <p:sp>
          <p:nvSpPr>
            <p:cNvPr id="18" name="Rectangle 28">
              <a:extLst>
                <a:ext uri="{FF2B5EF4-FFF2-40B4-BE49-F238E27FC236}">
                  <a16:creationId xmlns:a16="http://schemas.microsoft.com/office/drawing/2014/main" id="{337AFFAE-C182-463C-9459-8AB3C69D9A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E"/>
            </a:p>
          </p:txBody>
        </p:sp>
        <p:sp>
          <p:nvSpPr>
            <p:cNvPr id="19" name="Rectangle 29">
              <a:extLst>
                <a:ext uri="{FF2B5EF4-FFF2-40B4-BE49-F238E27FC236}">
                  <a16:creationId xmlns:a16="http://schemas.microsoft.com/office/drawing/2014/main" id="{510ACF17-C3F0-42BF-BDEB-D079277121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E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E804EFD0-B84E-476F-9FC6-6C4A42EA00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E"/>
            </a:p>
          </p:txBody>
        </p:sp>
      </p:grpSp>
      <p:sp>
        <p:nvSpPr>
          <p:cNvPr id="26" name="Rectangle 21">
            <a:extLst>
              <a:ext uri="{FF2B5EF4-FFF2-40B4-BE49-F238E27FC236}">
                <a16:creationId xmlns:a16="http://schemas.microsoft.com/office/drawing/2014/main" id="{87BD1F4E-A66D-4C06-86DA-8D56CA7A3B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77719" y="0"/>
            <a:ext cx="621428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Content Placeholder 6" descr="A diagram of social media engagement&#10;&#10;Description automatically generated">
            <a:extLst>
              <a:ext uri="{FF2B5EF4-FFF2-40B4-BE49-F238E27FC236}">
                <a16:creationId xmlns:a16="http://schemas.microsoft.com/office/drawing/2014/main" id="{01487162-6856-6283-1965-8BAF69B978A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65146" y="107591"/>
            <a:ext cx="10255356" cy="6525384"/>
          </a:xfrm>
        </p:spPr>
      </p:pic>
    </p:spTree>
    <p:extLst>
      <p:ext uri="{BB962C8B-B14F-4D97-AF65-F5344CB8AC3E}">
        <p14:creationId xmlns:p14="http://schemas.microsoft.com/office/powerpoint/2010/main" val="36081711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EF7540-538C-8840-A9D2-1953195882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3249" y="609600"/>
            <a:ext cx="8370752" cy="1078698"/>
          </a:xfrm>
        </p:spPr>
        <p:txBody>
          <a:bodyPr anchor="ctr">
            <a:normAutofit/>
          </a:bodyPr>
          <a:lstStyle/>
          <a:p>
            <a:r>
              <a:rPr lang="en-IE"/>
              <a:t>ISACS Member Types</a:t>
            </a:r>
            <a:endParaRPr lang="en-IE" dirty="0"/>
          </a:p>
        </p:txBody>
      </p:sp>
      <p:pic>
        <p:nvPicPr>
          <p:cNvPr id="10" name="Picture 9" descr="A close-up of a pie chart&#10;&#10;Description automatically generated">
            <a:extLst>
              <a:ext uri="{FF2B5EF4-FFF2-40B4-BE49-F238E27FC236}">
                <a16:creationId xmlns:a16="http://schemas.microsoft.com/office/drawing/2014/main" id="{91696A13-1212-4500-E140-DA40E020D7B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932" t="14161" r="6398" b="-447"/>
          <a:stretch/>
        </p:blipFill>
        <p:spPr>
          <a:xfrm>
            <a:off x="556356" y="1828800"/>
            <a:ext cx="8717646" cy="4605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81522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>
            <a:extLst>
              <a:ext uri="{FF2B5EF4-FFF2-40B4-BE49-F238E27FC236}">
                <a16:creationId xmlns:a16="http://schemas.microsoft.com/office/drawing/2014/main" id="{B7A19BEA-B11A-8D13-1B72-327BFA9188C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E"/>
          </a:p>
        </p:txBody>
      </p:sp>
      <p:pic>
        <p:nvPicPr>
          <p:cNvPr id="8" name="Picture 7" descr="A picture containing text, person&#10;&#10;Description automatically generated">
            <a:extLst>
              <a:ext uri="{FF2B5EF4-FFF2-40B4-BE49-F238E27FC236}">
                <a16:creationId xmlns:a16="http://schemas.microsoft.com/office/drawing/2014/main" id="{3182A817-A4C7-2085-1263-8E7AD1CDD7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502" y="1262370"/>
            <a:ext cx="4381500" cy="498157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0567927" flipV="1">
            <a:off x="3316881" y="293777"/>
            <a:ext cx="4672126" cy="889881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r">
              <a:lnSpc>
                <a:spcPct val="90000"/>
              </a:lnSpc>
            </a:pPr>
            <a:br>
              <a:rPr lang="en-US" sz="3000" dirty="0"/>
            </a:br>
            <a:br>
              <a:rPr lang="en-US" sz="3000" dirty="0"/>
            </a:br>
            <a:r>
              <a:rPr lang="en-US" sz="3000" dirty="0"/>
              <a:t>ISACS Membership Chart</a:t>
            </a:r>
            <a:br>
              <a:rPr lang="en-US" sz="3000" dirty="0"/>
            </a:br>
            <a:endParaRPr lang="en-US" sz="2000" dirty="0">
              <a:solidFill>
                <a:schemeClr val="tx1"/>
              </a:solidFill>
            </a:endParaRPr>
          </a:p>
        </p:txBody>
      </p:sp>
      <p:pic>
        <p:nvPicPr>
          <p:cNvPr id="7" name="Content Placeholder 6" descr="A graph of growth of individuals&#10;&#10;Description automatically generated">
            <a:extLst>
              <a:ext uri="{FF2B5EF4-FFF2-40B4-BE49-F238E27FC236}">
                <a16:creationId xmlns:a16="http://schemas.microsoft.com/office/drawing/2014/main" id="{89EE752A-3F77-F0EC-19CA-2F8E3BA56E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5205333" y="943205"/>
            <a:ext cx="5945888" cy="5914795"/>
          </a:xfrm>
        </p:spPr>
      </p:pic>
    </p:spTree>
    <p:extLst>
      <p:ext uri="{BB962C8B-B14F-4D97-AF65-F5344CB8AC3E}">
        <p14:creationId xmlns:p14="http://schemas.microsoft.com/office/powerpoint/2010/main" val="37363790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C9C900D6-A312-7F4D-BD20-12FBD184E2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4410" y="2160589"/>
            <a:ext cx="3850779" cy="4225773"/>
          </a:xfrm>
        </p:spPr>
        <p:txBody>
          <a:bodyPr>
            <a:normAutofit/>
          </a:bodyPr>
          <a:lstStyle/>
          <a:p>
            <a:r>
              <a:rPr lang="en-IE" dirty="0"/>
              <a:t>29 counties on the island of Ireland including 3 from the North represented among our members</a:t>
            </a:r>
          </a:p>
          <a:p>
            <a:r>
              <a:rPr lang="en-IE" dirty="0"/>
              <a:t>12 Territories represented from Northern, Central, Southern, Eastern Europe, the UK, the USA and the Middle East</a:t>
            </a:r>
          </a:p>
          <a:p>
            <a:r>
              <a:rPr lang="en-IE" dirty="0"/>
              <a:t>Strong international reputation &amp; connections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223D803-3F3B-73F2-25DD-8D7439DD9426}"/>
              </a:ext>
            </a:extLst>
          </p:cNvPr>
          <p:cNvSpPr txBox="1"/>
          <p:nvPr/>
        </p:nvSpPr>
        <p:spPr>
          <a:xfrm>
            <a:off x="6139013" y="700681"/>
            <a:ext cx="4469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IE" sz="2400" b="1" dirty="0"/>
              <a:t>262 ISACS members in 2023</a:t>
            </a:r>
          </a:p>
        </p:txBody>
      </p:sp>
      <p:pic>
        <p:nvPicPr>
          <p:cNvPr id="4" name="Picture 3" descr="A map of ireland with pink circles&#10;&#10;Description automatically generated">
            <a:extLst>
              <a:ext uri="{FF2B5EF4-FFF2-40B4-BE49-F238E27FC236}">
                <a16:creationId xmlns:a16="http://schemas.microsoft.com/office/drawing/2014/main" id="{EA527583-A3B5-F8AD-A543-6694A8E6E02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737" b="11836"/>
          <a:stretch/>
        </p:blipFill>
        <p:spPr>
          <a:xfrm>
            <a:off x="828980" y="0"/>
            <a:ext cx="5103470" cy="6478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33886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9">
            <a:extLst>
              <a:ext uri="{FF2B5EF4-FFF2-40B4-BE49-F238E27FC236}">
                <a16:creationId xmlns:a16="http://schemas.microsoft.com/office/drawing/2014/main" id="{B4DE830A-B531-4A3B-96F6-0ECE88B085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2813DF2C-461A-4A8F-9679-A172790D1F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54CD3A85-C039-4249-86E4-1EB9318B54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Rectangle 23">
              <a:extLst>
                <a:ext uri="{FF2B5EF4-FFF2-40B4-BE49-F238E27FC236}">
                  <a16:creationId xmlns:a16="http://schemas.microsoft.com/office/drawing/2014/main" id="{887EA6D2-2883-42C2-993D-094CA6D65D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E"/>
            </a:p>
          </p:txBody>
        </p:sp>
        <p:sp>
          <p:nvSpPr>
            <p:cNvPr id="14" name="Rectangle 25">
              <a:extLst>
                <a:ext uri="{FF2B5EF4-FFF2-40B4-BE49-F238E27FC236}">
                  <a16:creationId xmlns:a16="http://schemas.microsoft.com/office/drawing/2014/main" id="{3B895046-636F-4D1B-ACA4-29AA0CB332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E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C6B0CDE3-E054-4EDD-A43B-F96843D8BF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E"/>
            </a:p>
          </p:txBody>
        </p:sp>
        <p:sp>
          <p:nvSpPr>
            <p:cNvPr id="16" name="Rectangle 27">
              <a:extLst>
                <a:ext uri="{FF2B5EF4-FFF2-40B4-BE49-F238E27FC236}">
                  <a16:creationId xmlns:a16="http://schemas.microsoft.com/office/drawing/2014/main" id="{3B66B1A2-F145-4C9B-85CC-4BF30D58CB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E"/>
            </a:p>
          </p:txBody>
        </p:sp>
        <p:sp>
          <p:nvSpPr>
            <p:cNvPr id="17" name="Rectangle 28">
              <a:extLst>
                <a:ext uri="{FF2B5EF4-FFF2-40B4-BE49-F238E27FC236}">
                  <a16:creationId xmlns:a16="http://schemas.microsoft.com/office/drawing/2014/main" id="{5D4FC972-94B3-4035-8D31-E668C132B4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E"/>
            </a:p>
          </p:txBody>
        </p:sp>
        <p:sp>
          <p:nvSpPr>
            <p:cNvPr id="18" name="Rectangle 29">
              <a:extLst>
                <a:ext uri="{FF2B5EF4-FFF2-40B4-BE49-F238E27FC236}">
                  <a16:creationId xmlns:a16="http://schemas.microsoft.com/office/drawing/2014/main" id="{374B9941-AFBE-4A77-A50E-B6EA04A746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E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27A982C5-2C38-4CE9-BC18-94697AD657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E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0060D8D1-7BB1-498F-AFBB-ADAC130A9E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E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EB2F7F1-4F98-7B82-1D25-3413A181B8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199" y="5366083"/>
            <a:ext cx="7673801" cy="1058779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400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Arts Council of Ireland funding CSAS 2019-2023</a:t>
            </a:r>
          </a:p>
        </p:txBody>
      </p:sp>
      <p:pic>
        <p:nvPicPr>
          <p:cNvPr id="7" name="Content Placeholder 6" descr="A graph of applications received from art forms&#10;&#10;Description automatically generated">
            <a:extLst>
              <a:ext uri="{FF2B5EF4-FFF2-40B4-BE49-F238E27FC236}">
                <a16:creationId xmlns:a16="http://schemas.microsoft.com/office/drawing/2014/main" id="{3CA2F6A1-366F-7B0B-419D-CBA5CA8D586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795350" y="472167"/>
            <a:ext cx="6613813" cy="4545882"/>
          </a:xfrm>
        </p:spPr>
      </p:pic>
    </p:spTree>
    <p:extLst>
      <p:ext uri="{BB962C8B-B14F-4D97-AF65-F5344CB8AC3E}">
        <p14:creationId xmlns:p14="http://schemas.microsoft.com/office/powerpoint/2010/main" val="6949357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9">
            <a:extLst>
              <a:ext uri="{FF2B5EF4-FFF2-40B4-BE49-F238E27FC236}">
                <a16:creationId xmlns:a16="http://schemas.microsoft.com/office/drawing/2014/main" id="{B4DE830A-B531-4A3B-96F6-0ECE88B085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2813DF2C-461A-4A8F-9679-A172790D1F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54CD3A85-C039-4249-86E4-1EB9318B54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Rectangle 23">
              <a:extLst>
                <a:ext uri="{FF2B5EF4-FFF2-40B4-BE49-F238E27FC236}">
                  <a16:creationId xmlns:a16="http://schemas.microsoft.com/office/drawing/2014/main" id="{887EA6D2-2883-42C2-993D-094CA6D65D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E"/>
            </a:p>
          </p:txBody>
        </p:sp>
        <p:sp>
          <p:nvSpPr>
            <p:cNvPr id="14" name="Rectangle 25">
              <a:extLst>
                <a:ext uri="{FF2B5EF4-FFF2-40B4-BE49-F238E27FC236}">
                  <a16:creationId xmlns:a16="http://schemas.microsoft.com/office/drawing/2014/main" id="{3B895046-636F-4D1B-ACA4-29AA0CB332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E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C6B0CDE3-E054-4EDD-A43B-F96843D8BF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E"/>
            </a:p>
          </p:txBody>
        </p:sp>
        <p:sp>
          <p:nvSpPr>
            <p:cNvPr id="16" name="Rectangle 27">
              <a:extLst>
                <a:ext uri="{FF2B5EF4-FFF2-40B4-BE49-F238E27FC236}">
                  <a16:creationId xmlns:a16="http://schemas.microsoft.com/office/drawing/2014/main" id="{3B66B1A2-F145-4C9B-85CC-4BF30D58CB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E"/>
            </a:p>
          </p:txBody>
        </p:sp>
        <p:sp>
          <p:nvSpPr>
            <p:cNvPr id="17" name="Rectangle 28">
              <a:extLst>
                <a:ext uri="{FF2B5EF4-FFF2-40B4-BE49-F238E27FC236}">
                  <a16:creationId xmlns:a16="http://schemas.microsoft.com/office/drawing/2014/main" id="{5D4FC972-94B3-4035-8D31-E668C132B4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E"/>
            </a:p>
          </p:txBody>
        </p:sp>
        <p:sp>
          <p:nvSpPr>
            <p:cNvPr id="18" name="Rectangle 29">
              <a:extLst>
                <a:ext uri="{FF2B5EF4-FFF2-40B4-BE49-F238E27FC236}">
                  <a16:creationId xmlns:a16="http://schemas.microsoft.com/office/drawing/2014/main" id="{374B9941-AFBE-4A77-A50E-B6EA04A746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E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27A982C5-2C38-4CE9-BC18-94697AD657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E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0060D8D1-7BB1-498F-AFBB-ADAC130A9E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E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EB2F7F1-4F98-7B82-1D25-3413A181B8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199" y="5366083"/>
            <a:ext cx="7673801" cy="1058779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400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Arts Council of Ireland funding CSAS 2019-2023</a:t>
            </a:r>
          </a:p>
        </p:txBody>
      </p:sp>
      <p:pic>
        <p:nvPicPr>
          <p:cNvPr id="9" name="Picture 8" descr="A graph of a number of columns&#10;&#10;Description automatically generated with medium confidence">
            <a:extLst>
              <a:ext uri="{FF2B5EF4-FFF2-40B4-BE49-F238E27FC236}">
                <a16:creationId xmlns:a16="http://schemas.microsoft.com/office/drawing/2014/main" id="{780DE5C0-88BC-FE35-2134-EEFC559929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0962" y="412323"/>
            <a:ext cx="7066402" cy="4907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63597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B4DE830A-B531-4A3B-96F6-0ECE88B085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2813DF2C-461A-4A8F-9679-A172790D1F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54CD3A85-C039-4249-86E4-1EB9318B54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Rectangle 23">
              <a:extLst>
                <a:ext uri="{FF2B5EF4-FFF2-40B4-BE49-F238E27FC236}">
                  <a16:creationId xmlns:a16="http://schemas.microsoft.com/office/drawing/2014/main" id="{887EA6D2-2883-42C2-993D-094CA6D65D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E"/>
            </a:p>
          </p:txBody>
        </p:sp>
        <p:sp>
          <p:nvSpPr>
            <p:cNvPr id="14" name="Rectangle 25">
              <a:extLst>
                <a:ext uri="{FF2B5EF4-FFF2-40B4-BE49-F238E27FC236}">
                  <a16:creationId xmlns:a16="http://schemas.microsoft.com/office/drawing/2014/main" id="{3B895046-636F-4D1B-ACA4-29AA0CB332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E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C6B0CDE3-E054-4EDD-A43B-F96843D8BF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E"/>
            </a:p>
          </p:txBody>
        </p:sp>
        <p:sp>
          <p:nvSpPr>
            <p:cNvPr id="16" name="Rectangle 27">
              <a:extLst>
                <a:ext uri="{FF2B5EF4-FFF2-40B4-BE49-F238E27FC236}">
                  <a16:creationId xmlns:a16="http://schemas.microsoft.com/office/drawing/2014/main" id="{3B66B1A2-F145-4C9B-85CC-4BF30D58CB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E"/>
            </a:p>
          </p:txBody>
        </p:sp>
        <p:sp>
          <p:nvSpPr>
            <p:cNvPr id="17" name="Rectangle 28">
              <a:extLst>
                <a:ext uri="{FF2B5EF4-FFF2-40B4-BE49-F238E27FC236}">
                  <a16:creationId xmlns:a16="http://schemas.microsoft.com/office/drawing/2014/main" id="{5D4FC972-94B3-4035-8D31-E668C132B4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E"/>
            </a:p>
          </p:txBody>
        </p:sp>
        <p:sp>
          <p:nvSpPr>
            <p:cNvPr id="18" name="Rectangle 29">
              <a:extLst>
                <a:ext uri="{FF2B5EF4-FFF2-40B4-BE49-F238E27FC236}">
                  <a16:creationId xmlns:a16="http://schemas.microsoft.com/office/drawing/2014/main" id="{374B9941-AFBE-4A77-A50E-B6EA04A746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E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27A982C5-2C38-4CE9-BC18-94697AD657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E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0060D8D1-7BB1-498F-AFBB-ADAC130A9E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E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372914D-C6C4-4019-3DC4-712C3D20D9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75" y="4553712"/>
            <a:ext cx="9971004" cy="109631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sz="3400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% Arts Council contribution to CSAS </a:t>
            </a:r>
            <a:r>
              <a:rPr lang="en-US" sz="3400" dirty="0"/>
              <a:t>2019-2023</a:t>
            </a:r>
            <a:endParaRPr lang="en-US" sz="3400" kern="1200" dirty="0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7" name="Content Placeholder 6" descr="A white and black sheet with numbers and red text&#10;&#10;Description automatically generated with medium confidence">
            <a:extLst>
              <a:ext uri="{FF2B5EF4-FFF2-40B4-BE49-F238E27FC236}">
                <a16:creationId xmlns:a16="http://schemas.microsoft.com/office/drawing/2014/main" id="{A4236300-9F8A-6DF5-4606-33997C830A4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7302" y="1319227"/>
            <a:ext cx="9733389" cy="3457546"/>
          </a:xfrm>
        </p:spPr>
      </p:pic>
    </p:spTree>
    <p:extLst>
      <p:ext uri="{BB962C8B-B14F-4D97-AF65-F5344CB8AC3E}">
        <p14:creationId xmlns:p14="http://schemas.microsoft.com/office/powerpoint/2010/main" val="2617567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oup 67">
            <a:extLst>
              <a:ext uri="{FF2B5EF4-FFF2-40B4-BE49-F238E27FC236}">
                <a16:creationId xmlns:a16="http://schemas.microsoft.com/office/drawing/2014/main" id="{609316A9-990D-4EC3-A671-70EE5C1493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9B0C6109-9159-49CA-AD7A-F9035539DB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686F14F5-308C-4EB6-87AB-05DE9501B1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9" name="Rectangle 23">
              <a:extLst>
                <a:ext uri="{FF2B5EF4-FFF2-40B4-BE49-F238E27FC236}">
                  <a16:creationId xmlns:a16="http://schemas.microsoft.com/office/drawing/2014/main" id="{BA032363-A188-47C5-9D59-9B788809DC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E"/>
            </a:p>
          </p:txBody>
        </p:sp>
        <p:sp>
          <p:nvSpPr>
            <p:cNvPr id="81" name="Rectangle 25">
              <a:extLst>
                <a:ext uri="{FF2B5EF4-FFF2-40B4-BE49-F238E27FC236}">
                  <a16:creationId xmlns:a16="http://schemas.microsoft.com/office/drawing/2014/main" id="{2C4077DF-6BB9-4069-AD28-6B1664EBB0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E"/>
            </a:p>
          </p:txBody>
        </p:sp>
        <p:sp>
          <p:nvSpPr>
            <p:cNvPr id="82" name="Isosceles Triangle 81">
              <a:extLst>
                <a:ext uri="{FF2B5EF4-FFF2-40B4-BE49-F238E27FC236}">
                  <a16:creationId xmlns:a16="http://schemas.microsoft.com/office/drawing/2014/main" id="{1D2B8B50-3419-41ED-9A9F-3CF9EEBBD3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E"/>
            </a:p>
          </p:txBody>
        </p:sp>
        <p:sp>
          <p:nvSpPr>
            <p:cNvPr id="83" name="Rectangle 27">
              <a:extLst>
                <a:ext uri="{FF2B5EF4-FFF2-40B4-BE49-F238E27FC236}">
                  <a16:creationId xmlns:a16="http://schemas.microsoft.com/office/drawing/2014/main" id="{5C640498-2E73-4FA2-BEB6-C3596A458C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E"/>
            </a:p>
          </p:txBody>
        </p:sp>
        <p:sp>
          <p:nvSpPr>
            <p:cNvPr id="84" name="Rectangle 28">
              <a:extLst>
                <a:ext uri="{FF2B5EF4-FFF2-40B4-BE49-F238E27FC236}">
                  <a16:creationId xmlns:a16="http://schemas.microsoft.com/office/drawing/2014/main" id="{3240EEFC-4112-4C39-A816-C815774F6D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E"/>
            </a:p>
          </p:txBody>
        </p:sp>
        <p:sp>
          <p:nvSpPr>
            <p:cNvPr id="85" name="Rectangle 29">
              <a:extLst>
                <a:ext uri="{FF2B5EF4-FFF2-40B4-BE49-F238E27FC236}">
                  <a16:creationId xmlns:a16="http://schemas.microsoft.com/office/drawing/2014/main" id="{ADF362B0-03EA-4800-9FAA-9F128587E4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E"/>
            </a:p>
          </p:txBody>
        </p:sp>
        <p:sp>
          <p:nvSpPr>
            <p:cNvPr id="86" name="Isosceles Triangle 85">
              <a:extLst>
                <a:ext uri="{FF2B5EF4-FFF2-40B4-BE49-F238E27FC236}">
                  <a16:creationId xmlns:a16="http://schemas.microsoft.com/office/drawing/2014/main" id="{0BA84559-2F4C-4795-9246-4C563F942D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E"/>
            </a:p>
          </p:txBody>
        </p:sp>
        <p:sp>
          <p:nvSpPr>
            <p:cNvPr id="87" name="Isosceles Triangle 86">
              <a:extLst>
                <a:ext uri="{FF2B5EF4-FFF2-40B4-BE49-F238E27FC236}">
                  <a16:creationId xmlns:a16="http://schemas.microsoft.com/office/drawing/2014/main" id="{FA77A1AA-CA47-4A91-A0A1-0A8CE31A98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E"/>
            </a:p>
          </p:txBody>
        </p:sp>
      </p:grpSp>
      <p:sp>
        <p:nvSpPr>
          <p:cNvPr id="67" name="Rectangle 66">
            <a:extLst>
              <a:ext uri="{FF2B5EF4-FFF2-40B4-BE49-F238E27FC236}">
                <a16:creationId xmlns:a16="http://schemas.microsoft.com/office/drawing/2014/main" id="{03E8462A-FEBA-4848-81CC-3F8DA3E47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9" name="Group 68">
            <a:extLst>
              <a:ext uri="{FF2B5EF4-FFF2-40B4-BE49-F238E27FC236}">
                <a16:creationId xmlns:a16="http://schemas.microsoft.com/office/drawing/2014/main" id="{2109F83F-40FE-4DB3-84CC-09FB3340D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1DE492D7-C3C3-48FF-80C8-37021EA026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1" name="Rectangle 23">
              <a:extLst>
                <a:ext uri="{FF2B5EF4-FFF2-40B4-BE49-F238E27FC236}">
                  <a16:creationId xmlns:a16="http://schemas.microsoft.com/office/drawing/2014/main" id="{0B30FF97-2E9A-490A-AED2-90BA2E0EC1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E"/>
            </a:p>
          </p:txBody>
        </p:sp>
        <p:sp>
          <p:nvSpPr>
            <p:cNvPr id="72" name="Rectangle 25">
              <a:extLst>
                <a:ext uri="{FF2B5EF4-FFF2-40B4-BE49-F238E27FC236}">
                  <a16:creationId xmlns:a16="http://schemas.microsoft.com/office/drawing/2014/main" id="{B6D53C7D-A312-47B6-A66A-230A19CFAC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E"/>
            </a:p>
          </p:txBody>
        </p:sp>
        <p:sp>
          <p:nvSpPr>
            <p:cNvPr id="73" name="Isosceles Triangle 72">
              <a:extLst>
                <a:ext uri="{FF2B5EF4-FFF2-40B4-BE49-F238E27FC236}">
                  <a16:creationId xmlns:a16="http://schemas.microsoft.com/office/drawing/2014/main" id="{9329D58C-0D2E-4A2B-AD6A-9CEE506784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E"/>
            </a:p>
          </p:txBody>
        </p:sp>
        <p:sp>
          <p:nvSpPr>
            <p:cNvPr id="74" name="Rectangle 27">
              <a:extLst>
                <a:ext uri="{FF2B5EF4-FFF2-40B4-BE49-F238E27FC236}">
                  <a16:creationId xmlns:a16="http://schemas.microsoft.com/office/drawing/2014/main" id="{9D446EDE-C690-4461-8BF2-7634808FC8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E"/>
            </a:p>
          </p:txBody>
        </p:sp>
        <p:sp>
          <p:nvSpPr>
            <p:cNvPr id="75" name="Rectangle 28">
              <a:extLst>
                <a:ext uri="{FF2B5EF4-FFF2-40B4-BE49-F238E27FC236}">
                  <a16:creationId xmlns:a16="http://schemas.microsoft.com/office/drawing/2014/main" id="{323F3D34-6531-4AD7-A8C6-195A090281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E"/>
            </a:p>
          </p:txBody>
        </p:sp>
        <p:sp>
          <p:nvSpPr>
            <p:cNvPr id="76" name="Rectangle 29">
              <a:extLst>
                <a:ext uri="{FF2B5EF4-FFF2-40B4-BE49-F238E27FC236}">
                  <a16:creationId xmlns:a16="http://schemas.microsoft.com/office/drawing/2014/main" id="{B9B0AE3F-2350-435F-A9B0-C310BF8763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E"/>
            </a:p>
          </p:txBody>
        </p:sp>
        <p:sp>
          <p:nvSpPr>
            <p:cNvPr id="77" name="Isosceles Triangle 76">
              <a:extLst>
                <a:ext uri="{FF2B5EF4-FFF2-40B4-BE49-F238E27FC236}">
                  <a16:creationId xmlns:a16="http://schemas.microsoft.com/office/drawing/2014/main" id="{4EFA655C-9E50-4C14-A89E-AD7B648E4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E"/>
            </a:p>
          </p:txBody>
        </p:sp>
        <p:sp>
          <p:nvSpPr>
            <p:cNvPr id="78" name="Isosceles Triangle 77">
              <a:extLst>
                <a:ext uri="{FF2B5EF4-FFF2-40B4-BE49-F238E27FC236}">
                  <a16:creationId xmlns:a16="http://schemas.microsoft.com/office/drawing/2014/main" id="{3E843863-7D25-4C01-9A17-E817CB6D99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E"/>
            </a:p>
          </p:txBody>
        </p:sp>
      </p:grpSp>
      <p:sp>
        <p:nvSpPr>
          <p:cNvPr id="80" name="Rectangle 79">
            <a:extLst>
              <a:ext uri="{FF2B5EF4-FFF2-40B4-BE49-F238E27FC236}">
                <a16:creationId xmlns:a16="http://schemas.microsoft.com/office/drawing/2014/main" id="{7941F9B1-B01B-4A84-89D9-B169AEB4E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9461B78-D64A-960E-F4B7-D4F1AD792978}"/>
              </a:ext>
            </a:extLst>
          </p:cNvPr>
          <p:cNvSpPr txBox="1"/>
          <p:nvPr/>
        </p:nvSpPr>
        <p:spPr>
          <a:xfrm>
            <a:off x="6368942" y="2146788"/>
            <a:ext cx="3483337" cy="263225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defTabSz="370332">
              <a:spcBef>
                <a:spcPct val="0"/>
              </a:spcBef>
              <a:spcAft>
                <a:spcPts val="486"/>
              </a:spcAft>
            </a:pPr>
            <a:endParaRPr lang="en-US" sz="5400" kern="1200" dirty="0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50" name="TextBox 3">
            <a:extLst>
              <a:ext uri="{FF2B5EF4-FFF2-40B4-BE49-F238E27FC236}">
                <a16:creationId xmlns:a16="http://schemas.microsoft.com/office/drawing/2014/main" id="{8BABAF5F-6876-F86F-334E-E4A23A01C72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16534870"/>
              </p:ext>
            </p:extLst>
          </p:nvPr>
        </p:nvGraphicFramePr>
        <p:xfrm>
          <a:off x="1003852" y="638813"/>
          <a:ext cx="7573619" cy="55803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955374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952806-54E2-58F1-411A-65BC618D31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9165166" cy="1320800"/>
          </a:xfrm>
        </p:spPr>
        <p:txBody>
          <a:bodyPr/>
          <a:lstStyle/>
          <a:p>
            <a:r>
              <a:rPr lang="en-IE" dirty="0"/>
              <a:t>Overview of Programme of Activities 2023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31B771F-5D76-46C3-5E7A-C026F4D3071B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77334" y="2160589"/>
          <a:ext cx="8596668" cy="38807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502443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324B27E-7744-640D-49DA-FF51898C239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815" r="5815"/>
          <a:stretch/>
        </p:blipFill>
        <p:spPr>
          <a:xfrm>
            <a:off x="3461020" y="8466"/>
            <a:ext cx="7922146" cy="6858001"/>
          </a:xfrm>
          <a:custGeom>
            <a:avLst/>
            <a:gdLst/>
            <a:ahLst/>
            <a:cxnLst/>
            <a:rect l="l" t="t" r="r" b="b"/>
            <a:pathLst>
              <a:path w="7922146" h="6858001">
                <a:moveTo>
                  <a:pt x="379987" y="0"/>
                </a:moveTo>
                <a:lnTo>
                  <a:pt x="5304971" y="0"/>
                </a:lnTo>
                <a:lnTo>
                  <a:pt x="7065281" y="0"/>
                </a:lnTo>
                <a:lnTo>
                  <a:pt x="7397540" y="0"/>
                </a:lnTo>
                <a:lnTo>
                  <a:pt x="7397540" y="1"/>
                </a:lnTo>
                <a:lnTo>
                  <a:pt x="7922146" y="1"/>
                </a:lnTo>
                <a:lnTo>
                  <a:pt x="7922146" y="6858001"/>
                </a:lnTo>
                <a:lnTo>
                  <a:pt x="7065281" y="6858001"/>
                </a:lnTo>
                <a:lnTo>
                  <a:pt x="7065281" y="6858000"/>
                </a:lnTo>
                <a:lnTo>
                  <a:pt x="5932989" y="6858000"/>
                </a:lnTo>
                <a:lnTo>
                  <a:pt x="5932989" y="6858001"/>
                </a:lnTo>
                <a:lnTo>
                  <a:pt x="27809" y="6858001"/>
                </a:lnTo>
                <a:lnTo>
                  <a:pt x="1803228" y="4521201"/>
                </a:lnTo>
                <a:close/>
                <a:moveTo>
                  <a:pt x="0" y="0"/>
                </a:moveTo>
                <a:lnTo>
                  <a:pt x="379987" y="0"/>
                </a:lnTo>
                <a:lnTo>
                  <a:pt x="0" y="407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61A479-23D4-2868-515A-6EEF0AD4C8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609600"/>
            <a:ext cx="3851123" cy="13208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IE" sz="2800"/>
              <a:t>Celebrate</a:t>
            </a:r>
            <a:br>
              <a:rPr lang="en-IE" sz="2800"/>
            </a:br>
            <a:br>
              <a:rPr lang="en-IE" sz="2800"/>
            </a:br>
            <a:endParaRPr lang="en-IE" sz="280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BD286914-6DEA-29D1-8731-A944D34530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3851122" cy="3880773"/>
          </a:xfrm>
        </p:spPr>
        <p:txBody>
          <a:bodyPr>
            <a:normAutofit/>
          </a:bodyPr>
          <a:lstStyle/>
          <a:p>
            <a:r>
              <a:rPr lang="en-IE" dirty="0"/>
              <a:t>Where Dance meets Street</a:t>
            </a:r>
            <a:br>
              <a:rPr lang="en-IE" dirty="0"/>
            </a:br>
            <a:r>
              <a:rPr lang="en-IE" dirty="0"/>
              <a:t>Together with </a:t>
            </a:r>
            <a:r>
              <a:rPr lang="en-IE" dirty="0" err="1"/>
              <a:t>SpringMoves</a:t>
            </a:r>
            <a:r>
              <a:rPr lang="en-IE" dirty="0"/>
              <a:t> Dance Festival and in partnership with National Opera House &amp; Wexford County Council</a:t>
            </a:r>
          </a:p>
          <a:p>
            <a:r>
              <a:rPr lang="en-IE" dirty="0"/>
              <a:t>This year we have a masterclass with </a:t>
            </a:r>
            <a:r>
              <a:rPr lang="en-IE" dirty="0" err="1"/>
              <a:t>Cikada</a:t>
            </a:r>
            <a:r>
              <a:rPr lang="en-IE" dirty="0"/>
              <a:t> Circus introducing new techniques learned with Cie XY </a:t>
            </a:r>
          </a:p>
          <a:p>
            <a:r>
              <a:rPr lang="en-IE" dirty="0"/>
              <a:t>SAVE the DATE 11</a:t>
            </a:r>
            <a:r>
              <a:rPr lang="en-IE" baseline="30000" dirty="0"/>
              <a:t>th</a:t>
            </a:r>
            <a:r>
              <a:rPr lang="en-IE" dirty="0"/>
              <a:t> &amp; 12</a:t>
            </a:r>
            <a:r>
              <a:rPr lang="en-IE" baseline="30000" dirty="0"/>
              <a:t>th</a:t>
            </a:r>
            <a:r>
              <a:rPr lang="en-IE" dirty="0"/>
              <a:t> May</a:t>
            </a:r>
            <a:endParaRPr lang="en-US" dirty="0"/>
          </a:p>
        </p:txBody>
      </p:sp>
      <p:cxnSp>
        <p:nvCxnSpPr>
          <p:cNvPr id="41" name="Straight Connector 37">
            <a:extLst>
              <a:ext uri="{FF2B5EF4-FFF2-40B4-BE49-F238E27FC236}">
                <a16:creationId xmlns:a16="http://schemas.microsoft.com/office/drawing/2014/main" id="{64FA5DFF-7FE6-4855-84E6-DFA78EE978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71012" y="0"/>
            <a:ext cx="1219200" cy="685800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2AFD8CBA-54A3-4363-991B-B9C631BBFA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Rectangle 23">
            <a:extLst>
              <a:ext uri="{FF2B5EF4-FFF2-40B4-BE49-F238E27FC236}">
                <a16:creationId xmlns:a16="http://schemas.microsoft.com/office/drawing/2014/main" id="{3F088236-D655-4F88-B238-E167623580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81476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IE"/>
          </a:p>
        </p:txBody>
      </p:sp>
      <p:sp>
        <p:nvSpPr>
          <p:cNvPr id="44" name="Rectangle 25">
            <a:extLst>
              <a:ext uri="{FF2B5EF4-FFF2-40B4-BE49-F238E27FC236}">
                <a16:creationId xmlns:a16="http://schemas.microsoft.com/office/drawing/2014/main" id="{3DAC0C92-199E-475C-9390-119A9B0272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03442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IE"/>
          </a:p>
        </p:txBody>
      </p:sp>
      <p:sp>
        <p:nvSpPr>
          <p:cNvPr id="46" name="Isosceles Triangle 24">
            <a:extLst>
              <a:ext uri="{FF2B5EF4-FFF2-40B4-BE49-F238E27FC236}">
                <a16:creationId xmlns:a16="http://schemas.microsoft.com/office/drawing/2014/main" id="{C4CFB339-0ED8-4FE2-9EF1-6D1375B849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32333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IE"/>
          </a:p>
        </p:txBody>
      </p:sp>
      <p:sp>
        <p:nvSpPr>
          <p:cNvPr id="48" name="Rectangle 27">
            <a:extLst>
              <a:ext uri="{FF2B5EF4-FFF2-40B4-BE49-F238E27FC236}">
                <a16:creationId xmlns:a16="http://schemas.microsoft.com/office/drawing/2014/main" id="{31896C80-2069-4431-9C19-83B913734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34500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4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IE"/>
          </a:p>
        </p:txBody>
      </p:sp>
      <p:sp>
        <p:nvSpPr>
          <p:cNvPr id="50" name="Rectangle 28">
            <a:extLst>
              <a:ext uri="{FF2B5EF4-FFF2-40B4-BE49-F238E27FC236}">
                <a16:creationId xmlns:a16="http://schemas.microsoft.com/office/drawing/2014/main" id="{BF120A21-0841-4823-B0C4-28AEBCEF9B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98730" y="-8467"/>
            <a:ext cx="1290094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IE"/>
          </a:p>
        </p:txBody>
      </p:sp>
      <p:sp>
        <p:nvSpPr>
          <p:cNvPr id="52" name="Rectangle 29">
            <a:extLst>
              <a:ext uri="{FF2B5EF4-FFF2-40B4-BE49-F238E27FC236}">
                <a16:creationId xmlns:a16="http://schemas.microsoft.com/office/drawing/2014/main" id="{DBB05BAE-BBD3-4289-899F-A6851503C6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38999" y="-8467"/>
            <a:ext cx="1249825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IE"/>
          </a:p>
        </p:txBody>
      </p:sp>
      <p:sp>
        <p:nvSpPr>
          <p:cNvPr id="54" name="Isosceles Triangle 29">
            <a:extLst>
              <a:ext uri="{FF2B5EF4-FFF2-40B4-BE49-F238E27FC236}">
                <a16:creationId xmlns:a16="http://schemas.microsoft.com/office/drawing/2014/main" id="{9874D11C-36F5-4BBE-A490-019A54E953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71666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83559754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254D66-8C23-7BFD-ED68-34BA4D7DD3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4807" y="1574334"/>
            <a:ext cx="3737268" cy="1320800"/>
          </a:xfrm>
        </p:spPr>
        <p:txBody>
          <a:bodyPr>
            <a:normAutofit/>
          </a:bodyPr>
          <a:lstStyle/>
          <a:p>
            <a:r>
              <a:rPr lang="en-IE" dirty="0"/>
              <a:t>Celebrate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17A71B-E449-169B-A74F-CB9F766620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77636" y="2977227"/>
            <a:ext cx="4064439" cy="3880773"/>
          </a:xfrm>
        </p:spPr>
        <p:txBody>
          <a:bodyPr>
            <a:normAutofit/>
          </a:bodyPr>
          <a:lstStyle/>
          <a:p>
            <a:r>
              <a:rPr lang="en-IE" dirty="0"/>
              <a:t>Circus Explored in partnership with Circus Factory, Cloughjordan Circus Club, Dublin Circus Project, Galway Community Circus, </a:t>
            </a:r>
            <a:r>
              <a:rPr lang="en-IE" dirty="0" err="1"/>
              <a:t>Circusful</a:t>
            </a:r>
            <a:r>
              <a:rPr lang="en-IE" dirty="0"/>
              <a:t> &amp; In Your Space supported by Creative Ireland.</a:t>
            </a:r>
          </a:p>
          <a:p>
            <a:r>
              <a:rPr lang="en-IE" dirty="0"/>
              <a:t>Distributed over 4,000 spinning plates all over Ireland and more….a lot more</a:t>
            </a: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3BCB5F6A-9EB0-40B0-9D13-3023E9A205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I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D45AD23-ABA3-DA2B-B71A-3267EDF50F8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512" r="3661"/>
          <a:stretch/>
        </p:blipFill>
        <p:spPr>
          <a:xfrm>
            <a:off x="-355109" y="-1"/>
            <a:ext cx="7668000" cy="6858001"/>
          </a:xfrm>
          <a:custGeom>
            <a:avLst/>
            <a:gdLst/>
            <a:ahLst/>
            <a:cxnLst/>
            <a:rect l="l" t="t" r="r" b="b"/>
            <a:pathLst>
              <a:path w="5394960" h="6858000">
                <a:moveTo>
                  <a:pt x="842596" y="0"/>
                </a:moveTo>
                <a:lnTo>
                  <a:pt x="5394960" y="0"/>
                </a:lnTo>
                <a:lnTo>
                  <a:pt x="5394960" y="21851"/>
                </a:lnTo>
                <a:lnTo>
                  <a:pt x="4365943" y="6858000"/>
                </a:lnTo>
                <a:lnTo>
                  <a:pt x="0" y="6858000"/>
                </a:lnTo>
                <a:lnTo>
                  <a:pt x="0" y="5666154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5400609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D57827-B273-E7DC-C212-B1B3481FA3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 anchor="t">
            <a:normAutofit/>
          </a:bodyPr>
          <a:lstStyle/>
          <a:p>
            <a:r>
              <a:rPr lang="en-IE" dirty="0"/>
              <a:t>Celebrate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E37B8E-F056-F234-AA3C-2956145543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64400" y="1930401"/>
            <a:ext cx="3251199" cy="370839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IE" dirty="0"/>
          </a:p>
          <a:p>
            <a:r>
              <a:rPr lang="en-IE" dirty="0"/>
              <a:t>Pro Programme at Spraoi</a:t>
            </a:r>
          </a:p>
          <a:p>
            <a:r>
              <a:rPr lang="en-IE" dirty="0"/>
              <a:t>This year we are hosting DIVE an international symposium in partnership with Circostrada and supported by Culture Ireland, Wexford County Council and others TBC</a:t>
            </a:r>
          </a:p>
          <a:p>
            <a:r>
              <a:rPr lang="en-IE" dirty="0"/>
              <a:t>Join US…it’s going to be EPIC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284C3FC-4A2D-EC5C-BCBE-742DAF1E3FB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597" r="8051"/>
          <a:stretch/>
        </p:blipFill>
        <p:spPr>
          <a:xfrm>
            <a:off x="388578" y="1409700"/>
            <a:ext cx="6804000" cy="483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69141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8FDC139-5701-3E7B-9BA7-436AF720D6B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446" r="11446"/>
          <a:stretch/>
        </p:blipFill>
        <p:spPr>
          <a:xfrm>
            <a:off x="4269854" y="-1"/>
            <a:ext cx="7922146" cy="6858001"/>
          </a:xfrm>
          <a:custGeom>
            <a:avLst/>
            <a:gdLst/>
            <a:ahLst/>
            <a:cxnLst/>
            <a:rect l="l" t="t" r="r" b="b"/>
            <a:pathLst>
              <a:path w="7922146" h="6858001">
                <a:moveTo>
                  <a:pt x="379987" y="0"/>
                </a:moveTo>
                <a:lnTo>
                  <a:pt x="5304971" y="0"/>
                </a:lnTo>
                <a:lnTo>
                  <a:pt x="7065281" y="0"/>
                </a:lnTo>
                <a:lnTo>
                  <a:pt x="7397540" y="0"/>
                </a:lnTo>
                <a:lnTo>
                  <a:pt x="7397540" y="1"/>
                </a:lnTo>
                <a:lnTo>
                  <a:pt x="7922146" y="1"/>
                </a:lnTo>
                <a:lnTo>
                  <a:pt x="7922146" y="6858001"/>
                </a:lnTo>
                <a:lnTo>
                  <a:pt x="7065281" y="6858001"/>
                </a:lnTo>
                <a:lnTo>
                  <a:pt x="7065281" y="6858000"/>
                </a:lnTo>
                <a:lnTo>
                  <a:pt x="5932989" y="6858000"/>
                </a:lnTo>
                <a:lnTo>
                  <a:pt x="5932989" y="6858001"/>
                </a:lnTo>
                <a:lnTo>
                  <a:pt x="27809" y="6858001"/>
                </a:lnTo>
                <a:lnTo>
                  <a:pt x="1803228" y="4521201"/>
                </a:lnTo>
                <a:close/>
                <a:moveTo>
                  <a:pt x="0" y="0"/>
                </a:moveTo>
                <a:lnTo>
                  <a:pt x="379987" y="0"/>
                </a:lnTo>
                <a:lnTo>
                  <a:pt x="0" y="407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CFBFF43-F2B0-9183-C3BB-EED8AA1EB1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609600"/>
            <a:ext cx="3851123" cy="1320800"/>
          </a:xfrm>
        </p:spPr>
        <p:txBody>
          <a:bodyPr>
            <a:normAutofit/>
          </a:bodyPr>
          <a:lstStyle/>
          <a:p>
            <a:r>
              <a:rPr lang="en-IE"/>
              <a:t>Celebrate</a:t>
            </a:r>
            <a:endParaRPr lang="en-I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22A1A6-0D5A-6CE2-EEFA-C542788854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3851122" cy="3880773"/>
          </a:xfrm>
        </p:spPr>
        <p:txBody>
          <a:bodyPr>
            <a:normAutofit/>
          </a:bodyPr>
          <a:lstStyle/>
          <a:p>
            <a:r>
              <a:rPr lang="en-IE" dirty="0"/>
              <a:t>Share: An Open Forum at the National Circus Festival of Ireland</a:t>
            </a:r>
          </a:p>
          <a:p>
            <a:r>
              <a:rPr lang="en-IE" dirty="0"/>
              <a:t>Save the dates for 2024 at NCFI and be there</a:t>
            </a:r>
          </a:p>
          <a:p>
            <a:endParaRPr lang="en-IE" dirty="0"/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64FA5DFF-7FE6-4855-84E6-DFA78EE978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71012" y="0"/>
            <a:ext cx="1219200" cy="685800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2AFD8CBA-54A3-4363-991B-B9C631BBFA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Rectangle 23">
            <a:extLst>
              <a:ext uri="{FF2B5EF4-FFF2-40B4-BE49-F238E27FC236}">
                <a16:creationId xmlns:a16="http://schemas.microsoft.com/office/drawing/2014/main" id="{3F088236-D655-4F88-B238-E167623580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81476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IE"/>
          </a:p>
        </p:txBody>
      </p:sp>
      <p:sp>
        <p:nvSpPr>
          <p:cNvPr id="37" name="Rectangle 25">
            <a:extLst>
              <a:ext uri="{FF2B5EF4-FFF2-40B4-BE49-F238E27FC236}">
                <a16:creationId xmlns:a16="http://schemas.microsoft.com/office/drawing/2014/main" id="{3DAC0C92-199E-475C-9390-119A9B0272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03442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IE"/>
          </a:p>
        </p:txBody>
      </p:sp>
      <p:sp>
        <p:nvSpPr>
          <p:cNvPr id="39" name="Isosceles Triangle 24">
            <a:extLst>
              <a:ext uri="{FF2B5EF4-FFF2-40B4-BE49-F238E27FC236}">
                <a16:creationId xmlns:a16="http://schemas.microsoft.com/office/drawing/2014/main" id="{C4CFB339-0ED8-4FE2-9EF1-6D1375B849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32333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IE"/>
          </a:p>
        </p:txBody>
      </p:sp>
      <p:sp>
        <p:nvSpPr>
          <p:cNvPr id="41" name="Rectangle 27">
            <a:extLst>
              <a:ext uri="{FF2B5EF4-FFF2-40B4-BE49-F238E27FC236}">
                <a16:creationId xmlns:a16="http://schemas.microsoft.com/office/drawing/2014/main" id="{31896C80-2069-4431-9C19-83B913734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34500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4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IE"/>
          </a:p>
        </p:txBody>
      </p:sp>
      <p:sp>
        <p:nvSpPr>
          <p:cNvPr id="43" name="Rectangle 28">
            <a:extLst>
              <a:ext uri="{FF2B5EF4-FFF2-40B4-BE49-F238E27FC236}">
                <a16:creationId xmlns:a16="http://schemas.microsoft.com/office/drawing/2014/main" id="{BF120A21-0841-4823-B0C4-28AEBCEF9B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98730" y="-8467"/>
            <a:ext cx="1290094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IE"/>
          </a:p>
        </p:txBody>
      </p:sp>
      <p:sp>
        <p:nvSpPr>
          <p:cNvPr id="45" name="Rectangle 29">
            <a:extLst>
              <a:ext uri="{FF2B5EF4-FFF2-40B4-BE49-F238E27FC236}">
                <a16:creationId xmlns:a16="http://schemas.microsoft.com/office/drawing/2014/main" id="{DBB05BAE-BBD3-4289-899F-A6851503C6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38999" y="-8467"/>
            <a:ext cx="1249825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IE"/>
          </a:p>
        </p:txBody>
      </p:sp>
      <p:sp>
        <p:nvSpPr>
          <p:cNvPr id="47" name="Isosceles Triangle 29">
            <a:extLst>
              <a:ext uri="{FF2B5EF4-FFF2-40B4-BE49-F238E27FC236}">
                <a16:creationId xmlns:a16="http://schemas.microsoft.com/office/drawing/2014/main" id="{9874D11C-36F5-4BBE-A490-019A54E953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71666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IE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37DF070-0904-926C-B8FB-0E91739D1CC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304610" y="3813529"/>
            <a:ext cx="4561005" cy="3044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2042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55AE6B0-AC9E-4167-806F-E9DB135FC4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F52ECB4-4E58-FF05-1416-2417E484D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481" y="1382486"/>
            <a:ext cx="3547581" cy="4093028"/>
          </a:xfrm>
        </p:spPr>
        <p:txBody>
          <a:bodyPr anchor="ctr">
            <a:normAutofit/>
          </a:bodyPr>
          <a:lstStyle/>
          <a:p>
            <a:r>
              <a:rPr lang="en-IE" sz="4400"/>
              <a:t>Advocate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523416A-383B-4FDC-B4C9-D8EDDFE9C0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29267" y="-8467"/>
            <a:ext cx="4766733" cy="6866467"/>
            <a:chOff x="7425267" y="-8467"/>
            <a:chExt cx="4766733" cy="6866467"/>
          </a:xfrm>
        </p:grpSpPr>
        <p:cxnSp>
          <p:nvCxnSpPr>
            <p:cNvPr id="28" name="Straight Connector 11">
              <a:extLst>
                <a:ext uri="{FF2B5EF4-FFF2-40B4-BE49-F238E27FC236}">
                  <a16:creationId xmlns:a16="http://schemas.microsoft.com/office/drawing/2014/main" id="{CB0D29D5-3F7C-4197-821B-6D60A66CC0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rgbClr val="BFBFBF">
                  <a:alpha val="75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47FB49A-3541-428A-AADE-682A3C5056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rgbClr val="BFBFBF">
                  <a:alpha val="8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Rectangle 23">
              <a:extLst>
                <a:ext uri="{FF2B5EF4-FFF2-40B4-BE49-F238E27FC236}">
                  <a16:creationId xmlns:a16="http://schemas.microsoft.com/office/drawing/2014/main" id="{D96F53DC-08F1-42C6-B558-B83D54B27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E"/>
            </a:p>
          </p:txBody>
        </p:sp>
        <p:sp>
          <p:nvSpPr>
            <p:cNvPr id="15" name="Rectangle 25">
              <a:extLst>
                <a:ext uri="{FF2B5EF4-FFF2-40B4-BE49-F238E27FC236}">
                  <a16:creationId xmlns:a16="http://schemas.microsoft.com/office/drawing/2014/main" id="{AFE48CAF-A51C-463F-A570-ED99439A5C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E"/>
            </a:p>
          </p:txBody>
        </p:sp>
        <p:sp>
          <p:nvSpPr>
            <p:cNvPr id="30" name="Isosceles Triangle 15">
              <a:extLst>
                <a:ext uri="{FF2B5EF4-FFF2-40B4-BE49-F238E27FC236}">
                  <a16:creationId xmlns:a16="http://schemas.microsoft.com/office/drawing/2014/main" id="{01F0C48B-50FF-4351-8207-16D0960483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E"/>
            </a:p>
          </p:txBody>
        </p:sp>
        <p:sp>
          <p:nvSpPr>
            <p:cNvPr id="17" name="Rectangle 27">
              <a:extLst>
                <a:ext uri="{FF2B5EF4-FFF2-40B4-BE49-F238E27FC236}">
                  <a16:creationId xmlns:a16="http://schemas.microsoft.com/office/drawing/2014/main" id="{300384B6-5ED6-4F91-A548-B706D83751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E"/>
            </a:p>
          </p:txBody>
        </p:sp>
        <p:sp>
          <p:nvSpPr>
            <p:cNvPr id="31" name="Rectangle 28">
              <a:extLst>
                <a:ext uri="{FF2B5EF4-FFF2-40B4-BE49-F238E27FC236}">
                  <a16:creationId xmlns:a16="http://schemas.microsoft.com/office/drawing/2014/main" id="{337AFFAE-C182-463C-9459-8AB3C69D9A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E"/>
            </a:p>
          </p:txBody>
        </p:sp>
        <p:sp>
          <p:nvSpPr>
            <p:cNvPr id="19" name="Rectangle 29">
              <a:extLst>
                <a:ext uri="{FF2B5EF4-FFF2-40B4-BE49-F238E27FC236}">
                  <a16:creationId xmlns:a16="http://schemas.microsoft.com/office/drawing/2014/main" id="{510ACF17-C3F0-42BF-BDEB-D079277121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E"/>
            </a:p>
          </p:txBody>
        </p:sp>
        <p:sp>
          <p:nvSpPr>
            <p:cNvPr id="32" name="Isosceles Triangle 19">
              <a:extLst>
                <a:ext uri="{FF2B5EF4-FFF2-40B4-BE49-F238E27FC236}">
                  <a16:creationId xmlns:a16="http://schemas.microsoft.com/office/drawing/2014/main" id="{E804EFD0-B84E-476F-9FC6-6C4A42EA00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E"/>
            </a:p>
          </p:txBody>
        </p:sp>
      </p:grpSp>
      <p:sp>
        <p:nvSpPr>
          <p:cNvPr id="33" name="Rectangle 21">
            <a:extLst>
              <a:ext uri="{FF2B5EF4-FFF2-40B4-BE49-F238E27FC236}">
                <a16:creationId xmlns:a16="http://schemas.microsoft.com/office/drawing/2014/main" id="{87BD1F4E-A66D-4C06-86DA-8D56CA7A3B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77719" y="0"/>
            <a:ext cx="621428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4" name="Content Placeholder 2">
            <a:extLst>
              <a:ext uri="{FF2B5EF4-FFF2-40B4-BE49-F238E27FC236}">
                <a16:creationId xmlns:a16="http://schemas.microsoft.com/office/drawing/2014/main" id="{12AC9422-0ABD-2EA6-EAE2-ACCA73A3964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63804017"/>
              </p:ext>
            </p:extLst>
          </p:nvPr>
        </p:nvGraphicFramePr>
        <p:xfrm>
          <a:off x="4916553" y="944563"/>
          <a:ext cx="6628804" cy="49795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1968442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65AC7D1-EAA9-48F5-B509-60A7F50BF7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D6320AF9-619A-4175-865B-5663E1AEF4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63B6EC6-D752-4EE7-908B-F8F19E8C7F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953376" y="0"/>
            <a:ext cx="1219200" cy="6858000"/>
          </a:xfrm>
          <a:prstGeom prst="line">
            <a:avLst/>
          </a:prstGeom>
          <a:ln w="952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FECD4E8-AD3E-4228-82A2-9461958EA9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2133042" y="3681413"/>
            <a:ext cx="4763558" cy="3176587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  <a:alpha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ectangle 23">
            <a:extLst>
              <a:ext uri="{FF2B5EF4-FFF2-40B4-BE49-F238E27FC236}">
                <a16:creationId xmlns:a16="http://schemas.microsoft.com/office/drawing/2014/main" id="{7E018740-5C2B-4A41-AC1A-7E68D1EC1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24631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IE"/>
          </a:p>
        </p:txBody>
      </p:sp>
      <p:sp>
        <p:nvSpPr>
          <p:cNvPr id="18" name="Rectangle 25">
            <a:extLst>
              <a:ext uri="{FF2B5EF4-FFF2-40B4-BE49-F238E27FC236}">
                <a16:creationId xmlns:a16="http://schemas.microsoft.com/office/drawing/2014/main" id="{166F75A4-C475-4941-8EE2-B80A06A2C1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46597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IE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A032553A-72E8-4B0D-8405-FF9771C9AF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75488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IE"/>
          </a:p>
        </p:txBody>
      </p:sp>
      <p:sp>
        <p:nvSpPr>
          <p:cNvPr id="22" name="Rectangle 27">
            <a:extLst>
              <a:ext uri="{FF2B5EF4-FFF2-40B4-BE49-F238E27FC236}">
                <a16:creationId xmlns:a16="http://schemas.microsoft.com/office/drawing/2014/main" id="{765800AC-C3B9-498E-87BC-29FAE4C76B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77655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IE"/>
          </a:p>
        </p:txBody>
      </p:sp>
      <p:sp>
        <p:nvSpPr>
          <p:cNvPr id="24" name="Isosceles Triangle 23">
            <a:extLst>
              <a:ext uri="{FF2B5EF4-FFF2-40B4-BE49-F238E27FC236}">
                <a16:creationId xmlns:a16="http://schemas.microsoft.com/office/drawing/2014/main" id="{1F9D6ACB-2FF4-49F9-978A-E0D5327FC6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14821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IE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B1EEE68-3A89-3DBE-9D6D-B173D9ACD5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3843375" cy="5175624"/>
          </a:xfrm>
        </p:spPr>
        <p:txBody>
          <a:bodyPr anchor="ctr">
            <a:normAutofit/>
          </a:bodyPr>
          <a:lstStyle/>
          <a:p>
            <a:r>
              <a:rPr lang="en-IE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Grow | Professional Development</a:t>
            </a: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142BFA2A-77A0-4F60-A32A-685681C848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82154" y="-8467"/>
            <a:ext cx="7109846" cy="6866467"/>
          </a:xfrm>
          <a:custGeom>
            <a:avLst/>
            <a:gdLst>
              <a:gd name="connsiteX0" fmla="*/ 0 w 7109846"/>
              <a:gd name="connsiteY0" fmla="*/ 0 h 6866467"/>
              <a:gd name="connsiteX1" fmla="*/ 1249825 w 7109846"/>
              <a:gd name="connsiteY1" fmla="*/ 0 h 6866467"/>
              <a:gd name="connsiteX2" fmla="*/ 1249825 w 7109846"/>
              <a:gd name="connsiteY2" fmla="*/ 8467 h 6866467"/>
              <a:gd name="connsiteX3" fmla="*/ 7109846 w 7109846"/>
              <a:gd name="connsiteY3" fmla="*/ 8467 h 6866467"/>
              <a:gd name="connsiteX4" fmla="*/ 7109846 w 7109846"/>
              <a:gd name="connsiteY4" fmla="*/ 6866467 h 6866467"/>
              <a:gd name="connsiteX5" fmla="*/ 1249825 w 7109846"/>
              <a:gd name="connsiteY5" fmla="*/ 6866467 h 6866467"/>
              <a:gd name="connsiteX6" fmla="*/ 1109382 w 7109846"/>
              <a:gd name="connsiteY6" fmla="*/ 6866467 h 6866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09846" h="6866467">
                <a:moveTo>
                  <a:pt x="0" y="0"/>
                </a:moveTo>
                <a:lnTo>
                  <a:pt x="1249825" y="0"/>
                </a:lnTo>
                <a:lnTo>
                  <a:pt x="1249825" y="8467"/>
                </a:lnTo>
                <a:lnTo>
                  <a:pt x="7109846" y="8467"/>
                </a:lnTo>
                <a:lnTo>
                  <a:pt x="7109846" y="6866467"/>
                </a:lnTo>
                <a:lnTo>
                  <a:pt x="1249825" y="6866467"/>
                </a:lnTo>
                <a:lnTo>
                  <a:pt x="1109382" y="686646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056B4D-1232-E1CC-8969-297696ED88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6084" y="609601"/>
            <a:ext cx="5511296" cy="5175624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GB" b="0" i="0" dirty="0">
                <a:solidFill>
                  <a:schemeClr val="tx1"/>
                </a:solidFill>
                <a:effectLst/>
                <a:latin typeface="omnes-pro"/>
              </a:rPr>
              <a:t>“Pay the Artist Policy &amp;  How to Establish the Economic Value of  Your Art” with Toby Dennett (The Arts Council of Ireland) &amp; Aoife Carry (Twisted Lane Productions) </a:t>
            </a:r>
          </a:p>
          <a:p>
            <a:pPr>
              <a:lnSpc>
                <a:spcPct val="90000"/>
              </a:lnSpc>
            </a:pPr>
            <a:r>
              <a:rPr lang="en-GB" b="0" i="0" dirty="0">
                <a:solidFill>
                  <a:schemeClr val="tx1"/>
                </a:solidFill>
                <a:effectLst/>
                <a:latin typeface="omnes-pro"/>
              </a:rPr>
              <a:t>“Identifying national &amp; International Partners – Artistic Collaborations” with Emma Murtagh (The Wheel) &amp; Chris McAuley (Independent Artist)</a:t>
            </a:r>
          </a:p>
          <a:p>
            <a:pPr>
              <a:lnSpc>
                <a:spcPct val="90000"/>
              </a:lnSpc>
            </a:pPr>
            <a:r>
              <a:rPr lang="en-GB" b="0" i="0" dirty="0">
                <a:solidFill>
                  <a:schemeClr val="tx1"/>
                </a:solidFill>
                <a:effectLst/>
                <a:latin typeface="omnes-pro"/>
              </a:rPr>
              <a:t>“Generating Alternative Income in the Arts” with Oonagh O Donovan (Raise Academy) &amp; Tom Meskell (Independent artist). </a:t>
            </a:r>
          </a:p>
          <a:p>
            <a:pPr>
              <a:lnSpc>
                <a:spcPct val="90000"/>
              </a:lnSpc>
            </a:pPr>
            <a:r>
              <a:rPr lang="en-GB" b="0" i="0" dirty="0">
                <a:solidFill>
                  <a:schemeClr val="tx1"/>
                </a:solidFill>
                <a:effectLst/>
                <a:latin typeface="omnes-pro"/>
              </a:rPr>
              <a:t>“Writing Funding Applications – Local, National, and International ” with Katie Lowry (Creative Europe Desk Ireland) &amp; Con Horgan (</a:t>
            </a:r>
            <a:r>
              <a:rPr lang="en-GB" b="0" i="0" dirty="0" err="1">
                <a:solidFill>
                  <a:schemeClr val="tx1"/>
                </a:solidFill>
                <a:effectLst/>
                <a:latin typeface="omnes-pro"/>
              </a:rPr>
              <a:t>Fanzini</a:t>
            </a:r>
            <a:r>
              <a:rPr lang="en-GB" b="0" i="0" dirty="0">
                <a:solidFill>
                  <a:schemeClr val="tx1"/>
                </a:solidFill>
                <a:effectLst/>
                <a:latin typeface="omnes-pro"/>
              </a:rPr>
              <a:t> Productions)</a:t>
            </a:r>
          </a:p>
          <a:p>
            <a:pPr>
              <a:lnSpc>
                <a:spcPct val="90000"/>
              </a:lnSpc>
            </a:pPr>
            <a:r>
              <a:rPr lang="en-GB" b="0" i="0" dirty="0">
                <a:solidFill>
                  <a:schemeClr val="tx1"/>
                </a:solidFill>
                <a:effectLst/>
                <a:latin typeface="omnes-pro"/>
              </a:rPr>
              <a:t>“Safe to Create” with Niamh O Donnell (Irish Theatre Institute) &amp; Isabela Mello (Galway Community Circus). </a:t>
            </a:r>
          </a:p>
          <a:p>
            <a:pPr>
              <a:lnSpc>
                <a:spcPct val="90000"/>
              </a:lnSpc>
            </a:pPr>
            <a:r>
              <a:rPr lang="en-GB" b="0" i="0" dirty="0">
                <a:solidFill>
                  <a:schemeClr val="tx1"/>
                </a:solidFill>
                <a:effectLst/>
                <a:latin typeface="omnes-pro"/>
              </a:rPr>
              <a:t>“Digital Marketing” with Cristina Ciampaglione (ISACS). </a:t>
            </a:r>
            <a:endParaRPr lang="en-IE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246144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71152FA-E1BB-9C28-7328-979CD981602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681" r="6681"/>
          <a:stretch/>
        </p:blipFill>
        <p:spPr>
          <a:xfrm>
            <a:off x="4202554" y="-110067"/>
            <a:ext cx="7922146" cy="6858001"/>
          </a:xfrm>
          <a:custGeom>
            <a:avLst/>
            <a:gdLst/>
            <a:ahLst/>
            <a:cxnLst/>
            <a:rect l="l" t="t" r="r" b="b"/>
            <a:pathLst>
              <a:path w="7922146" h="6858001">
                <a:moveTo>
                  <a:pt x="379987" y="0"/>
                </a:moveTo>
                <a:lnTo>
                  <a:pt x="5304971" y="0"/>
                </a:lnTo>
                <a:lnTo>
                  <a:pt x="7065281" y="0"/>
                </a:lnTo>
                <a:lnTo>
                  <a:pt x="7397540" y="0"/>
                </a:lnTo>
                <a:lnTo>
                  <a:pt x="7397540" y="1"/>
                </a:lnTo>
                <a:lnTo>
                  <a:pt x="7922146" y="1"/>
                </a:lnTo>
                <a:lnTo>
                  <a:pt x="7922146" y="6858001"/>
                </a:lnTo>
                <a:lnTo>
                  <a:pt x="7065281" y="6858001"/>
                </a:lnTo>
                <a:lnTo>
                  <a:pt x="7065281" y="6858000"/>
                </a:lnTo>
                <a:lnTo>
                  <a:pt x="5932989" y="6858000"/>
                </a:lnTo>
                <a:lnTo>
                  <a:pt x="5932989" y="6858001"/>
                </a:lnTo>
                <a:lnTo>
                  <a:pt x="27809" y="6858001"/>
                </a:lnTo>
                <a:lnTo>
                  <a:pt x="1803228" y="4521201"/>
                </a:lnTo>
                <a:close/>
                <a:moveTo>
                  <a:pt x="0" y="0"/>
                </a:moveTo>
                <a:lnTo>
                  <a:pt x="379987" y="0"/>
                </a:lnTo>
                <a:lnTo>
                  <a:pt x="0" y="407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DB2FEC5-02EB-59FD-9190-C4D6D04A4C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609600"/>
            <a:ext cx="3851123" cy="1320800"/>
          </a:xfrm>
        </p:spPr>
        <p:txBody>
          <a:bodyPr>
            <a:normAutofit/>
          </a:bodyPr>
          <a:lstStyle/>
          <a:p>
            <a:r>
              <a:rPr lang="en-IE" dirty="0"/>
              <a:t>Grow | Info Hub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D7E63F-F5A0-BF5D-F399-CD0E1E8021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3851122" cy="3880773"/>
          </a:xfrm>
        </p:spPr>
        <p:txBody>
          <a:bodyPr>
            <a:normAutofit/>
          </a:bodyPr>
          <a:lstStyle/>
          <a:p>
            <a:r>
              <a:rPr lang="en-IE" dirty="0" err="1"/>
              <a:t>HotDesks</a:t>
            </a:r>
            <a:endParaRPr lang="en-IE" dirty="0"/>
          </a:p>
          <a:p>
            <a:r>
              <a:rPr lang="en-IE" dirty="0"/>
              <a:t>Library</a:t>
            </a:r>
          </a:p>
          <a:p>
            <a:r>
              <a:rPr lang="en-IE" dirty="0"/>
              <a:t>Info &amp; Resource Hub</a:t>
            </a:r>
          </a:p>
          <a:p>
            <a:endParaRPr lang="en-IE" dirty="0"/>
          </a:p>
          <a:p>
            <a:pPr marL="0" indent="0">
              <a:buNone/>
            </a:pPr>
            <a:endParaRPr lang="en-IE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4FA5DFF-7FE6-4855-84E6-DFA78EE978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71012" y="0"/>
            <a:ext cx="1219200" cy="685800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AFD8CBA-54A3-4363-991B-B9C631BBFA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23">
            <a:extLst>
              <a:ext uri="{FF2B5EF4-FFF2-40B4-BE49-F238E27FC236}">
                <a16:creationId xmlns:a16="http://schemas.microsoft.com/office/drawing/2014/main" id="{3F088236-D655-4F88-B238-E167623580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81476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IE"/>
          </a:p>
        </p:txBody>
      </p:sp>
      <p:sp>
        <p:nvSpPr>
          <p:cNvPr id="16" name="Rectangle 25">
            <a:extLst>
              <a:ext uri="{FF2B5EF4-FFF2-40B4-BE49-F238E27FC236}">
                <a16:creationId xmlns:a16="http://schemas.microsoft.com/office/drawing/2014/main" id="{3DAC0C92-199E-475C-9390-119A9B0272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03442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IE"/>
          </a:p>
        </p:txBody>
      </p:sp>
      <p:sp>
        <p:nvSpPr>
          <p:cNvPr id="18" name="Isosceles Triangle 24">
            <a:extLst>
              <a:ext uri="{FF2B5EF4-FFF2-40B4-BE49-F238E27FC236}">
                <a16:creationId xmlns:a16="http://schemas.microsoft.com/office/drawing/2014/main" id="{C4CFB339-0ED8-4FE2-9EF1-6D1375B849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32333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IE"/>
          </a:p>
        </p:txBody>
      </p:sp>
      <p:sp>
        <p:nvSpPr>
          <p:cNvPr id="20" name="Rectangle 27">
            <a:extLst>
              <a:ext uri="{FF2B5EF4-FFF2-40B4-BE49-F238E27FC236}">
                <a16:creationId xmlns:a16="http://schemas.microsoft.com/office/drawing/2014/main" id="{31896C80-2069-4431-9C19-83B913734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34500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4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IE"/>
          </a:p>
        </p:txBody>
      </p:sp>
      <p:sp>
        <p:nvSpPr>
          <p:cNvPr id="22" name="Rectangle 28">
            <a:extLst>
              <a:ext uri="{FF2B5EF4-FFF2-40B4-BE49-F238E27FC236}">
                <a16:creationId xmlns:a16="http://schemas.microsoft.com/office/drawing/2014/main" id="{BF120A21-0841-4823-B0C4-28AEBCEF9B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98730" y="-8467"/>
            <a:ext cx="1290094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IE"/>
          </a:p>
        </p:txBody>
      </p:sp>
      <p:sp>
        <p:nvSpPr>
          <p:cNvPr id="24" name="Rectangle 29">
            <a:extLst>
              <a:ext uri="{FF2B5EF4-FFF2-40B4-BE49-F238E27FC236}">
                <a16:creationId xmlns:a16="http://schemas.microsoft.com/office/drawing/2014/main" id="{DBB05BAE-BBD3-4289-899F-A6851503C6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38999" y="-8467"/>
            <a:ext cx="1249825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IE"/>
          </a:p>
        </p:txBody>
      </p:sp>
      <p:sp>
        <p:nvSpPr>
          <p:cNvPr id="26" name="Isosceles Triangle 29">
            <a:extLst>
              <a:ext uri="{FF2B5EF4-FFF2-40B4-BE49-F238E27FC236}">
                <a16:creationId xmlns:a16="http://schemas.microsoft.com/office/drawing/2014/main" id="{9874D11C-36F5-4BBE-A490-019A54E953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71666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IE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775193F-C7AF-C59B-E29E-81AF48C965D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5854" y="3782689"/>
            <a:ext cx="4070485" cy="3052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8094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sosceles Triangle 8">
            <a:extLst>
              <a:ext uri="{FF2B5EF4-FFF2-40B4-BE49-F238E27FC236}">
                <a16:creationId xmlns:a16="http://schemas.microsoft.com/office/drawing/2014/main" id="{5A7802B6-FF37-40CF-A7E2-6F2A0D9A91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174" y="1270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IE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9526EB1-545F-3E98-9861-F80433E28A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5181" y="2404534"/>
            <a:ext cx="9018822" cy="1646302"/>
          </a:xfrm>
        </p:spPr>
        <p:txBody>
          <a:bodyPr/>
          <a:lstStyle/>
          <a:p>
            <a:r>
              <a:rPr lang="en-IE" dirty="0"/>
              <a:t>Minutes of AGM 23 </a:t>
            </a:r>
            <a:br>
              <a:rPr lang="en-IE" dirty="0"/>
            </a:br>
            <a:r>
              <a:rPr lang="en-IE" dirty="0"/>
              <a:t>&amp; Matters Arising</a:t>
            </a:r>
          </a:p>
        </p:txBody>
      </p:sp>
    </p:spTree>
    <p:extLst>
      <p:ext uri="{BB962C8B-B14F-4D97-AF65-F5344CB8AC3E}">
        <p14:creationId xmlns:p14="http://schemas.microsoft.com/office/powerpoint/2010/main" val="393940610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sosceles Triangle 8">
            <a:extLst>
              <a:ext uri="{FF2B5EF4-FFF2-40B4-BE49-F238E27FC236}">
                <a16:creationId xmlns:a16="http://schemas.microsoft.com/office/drawing/2014/main" id="{5A7802B6-FF37-40CF-A7E2-6F2A0D9A91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174" y="1270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IE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9526EB1-545F-3E98-9861-F80433E28A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5181" y="2404534"/>
            <a:ext cx="9018822" cy="1646302"/>
          </a:xfrm>
        </p:spPr>
        <p:txBody>
          <a:bodyPr/>
          <a:lstStyle/>
          <a:p>
            <a:r>
              <a:rPr lang="en-IE" dirty="0"/>
              <a:t>2023 Annual Report &amp; Future Plans</a:t>
            </a:r>
          </a:p>
        </p:txBody>
      </p:sp>
    </p:spTree>
    <p:extLst>
      <p:ext uri="{BB962C8B-B14F-4D97-AF65-F5344CB8AC3E}">
        <p14:creationId xmlns:p14="http://schemas.microsoft.com/office/powerpoint/2010/main" val="345430709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>
            <a:extLst>
              <a:ext uri="{FF2B5EF4-FFF2-40B4-BE49-F238E27FC236}">
                <a16:creationId xmlns:a16="http://schemas.microsoft.com/office/drawing/2014/main" id="{88C9B83F-64CD-41C1-925F-A08801FFD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E1655065-0BD7-4422-BEC0-4401E99809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4DDD90AC-ABEC-4A76-9C9C-AD0A5F8FC7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Rectangle 23">
              <a:extLst>
                <a:ext uri="{FF2B5EF4-FFF2-40B4-BE49-F238E27FC236}">
                  <a16:creationId xmlns:a16="http://schemas.microsoft.com/office/drawing/2014/main" id="{21A8AFEF-EC50-4C0B-9C64-814B76C820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E"/>
            </a:p>
          </p:txBody>
        </p:sp>
        <p:sp>
          <p:nvSpPr>
            <p:cNvPr id="47" name="Rectangle 25">
              <a:extLst>
                <a:ext uri="{FF2B5EF4-FFF2-40B4-BE49-F238E27FC236}">
                  <a16:creationId xmlns:a16="http://schemas.microsoft.com/office/drawing/2014/main" id="{CAFAA800-E117-4357-84E4-56B63EA03E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E"/>
            </a:p>
          </p:txBody>
        </p:sp>
        <p:sp>
          <p:nvSpPr>
            <p:cNvPr id="48" name="Isosceles Triangle 47">
              <a:extLst>
                <a:ext uri="{FF2B5EF4-FFF2-40B4-BE49-F238E27FC236}">
                  <a16:creationId xmlns:a16="http://schemas.microsoft.com/office/drawing/2014/main" id="{8DDFC9F4-3B45-402D-8AD7-60B3F08ED7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E"/>
            </a:p>
          </p:txBody>
        </p:sp>
        <p:sp>
          <p:nvSpPr>
            <p:cNvPr id="49" name="Rectangle 27">
              <a:extLst>
                <a:ext uri="{FF2B5EF4-FFF2-40B4-BE49-F238E27FC236}">
                  <a16:creationId xmlns:a16="http://schemas.microsoft.com/office/drawing/2014/main" id="{F26A0854-FBE4-4587-B349-06BE192BD7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E"/>
            </a:p>
          </p:txBody>
        </p:sp>
        <p:sp>
          <p:nvSpPr>
            <p:cNvPr id="50" name="Rectangle 28">
              <a:extLst>
                <a:ext uri="{FF2B5EF4-FFF2-40B4-BE49-F238E27FC236}">
                  <a16:creationId xmlns:a16="http://schemas.microsoft.com/office/drawing/2014/main" id="{54A9C4C6-FF7D-470E-BFCA-CE4F60A1F0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E"/>
            </a:p>
          </p:txBody>
        </p:sp>
        <p:sp>
          <p:nvSpPr>
            <p:cNvPr id="51" name="Rectangle 29">
              <a:extLst>
                <a:ext uri="{FF2B5EF4-FFF2-40B4-BE49-F238E27FC236}">
                  <a16:creationId xmlns:a16="http://schemas.microsoft.com/office/drawing/2014/main" id="{B1721EA8-4871-45D4-B78F-AE805A3004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E"/>
            </a:p>
          </p:txBody>
        </p:sp>
        <p:sp>
          <p:nvSpPr>
            <p:cNvPr id="52" name="Isosceles Triangle 51">
              <a:extLst>
                <a:ext uri="{FF2B5EF4-FFF2-40B4-BE49-F238E27FC236}">
                  <a16:creationId xmlns:a16="http://schemas.microsoft.com/office/drawing/2014/main" id="{E5763971-E3A3-45C6-9BA8-2E032C7A55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E"/>
            </a:p>
          </p:txBody>
        </p:sp>
        <p:sp>
          <p:nvSpPr>
            <p:cNvPr id="53" name="Isosceles Triangle 52">
              <a:extLst>
                <a:ext uri="{FF2B5EF4-FFF2-40B4-BE49-F238E27FC236}">
                  <a16:creationId xmlns:a16="http://schemas.microsoft.com/office/drawing/2014/main" id="{32752E94-0E01-4AF5-A43A-F2FAD8737C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E"/>
            </a:p>
          </p:txBody>
        </p:sp>
      </p:grpSp>
      <p:pic>
        <p:nvPicPr>
          <p:cNvPr id="7" name="Picture 6" descr="A picture containing dancer, person, sport, arm&#10;&#10;Description automatically generated">
            <a:extLst>
              <a:ext uri="{FF2B5EF4-FFF2-40B4-BE49-F238E27FC236}">
                <a16:creationId xmlns:a16="http://schemas.microsoft.com/office/drawing/2014/main" id="{30BB94B5-D709-3529-593F-1BB19A97E83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150" t="12474" r="1" b="7044"/>
          <a:stretch/>
        </p:blipFill>
        <p:spPr>
          <a:xfrm>
            <a:off x="20" y="-1"/>
            <a:ext cx="5394940" cy="6858001"/>
          </a:xfrm>
          <a:custGeom>
            <a:avLst/>
            <a:gdLst/>
            <a:ahLst/>
            <a:cxnLst/>
            <a:rect l="l" t="t" r="r" b="b"/>
            <a:pathLst>
              <a:path w="5394960" h="6858000">
                <a:moveTo>
                  <a:pt x="842596" y="0"/>
                </a:moveTo>
                <a:lnTo>
                  <a:pt x="5394960" y="0"/>
                </a:lnTo>
                <a:lnTo>
                  <a:pt x="5394960" y="21851"/>
                </a:lnTo>
                <a:lnTo>
                  <a:pt x="4365943" y="6858000"/>
                </a:lnTo>
                <a:lnTo>
                  <a:pt x="0" y="6858000"/>
                </a:lnTo>
                <a:lnTo>
                  <a:pt x="0" y="5666154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254F1F-32B2-7827-487B-747361414B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80563" y="1678665"/>
            <a:ext cx="3887839" cy="1128502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5400" dirty="0"/>
              <a:t>ISACS Vision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7B35E5-994D-D7CA-56AD-ABEEB6E276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80563" y="3047999"/>
            <a:ext cx="3893440" cy="2099733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r">
              <a:lnSpc>
                <a:spcPct val="90000"/>
              </a:lnSpc>
            </a:pPr>
            <a:r>
              <a:rPr lang="en-US" sz="2400" dirty="0"/>
              <a:t>To be a leading example of an artist first members network which supports and grows the street, circus and spectacle artforms of Ireland</a:t>
            </a:r>
          </a:p>
        </p:txBody>
      </p:sp>
    </p:spTree>
    <p:extLst>
      <p:ext uri="{BB962C8B-B14F-4D97-AF65-F5344CB8AC3E}">
        <p14:creationId xmlns:p14="http://schemas.microsoft.com/office/powerpoint/2010/main" val="25103302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9" name="Group 108">
            <a:extLst>
              <a:ext uri="{FF2B5EF4-FFF2-40B4-BE49-F238E27FC236}">
                <a16:creationId xmlns:a16="http://schemas.microsoft.com/office/drawing/2014/main" id="{10BE40E3-5550-4CDD-B4FD-387C33EBF1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71A6B738-E50C-4653-B343-B9D6A5EA27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id="{498768D6-B28C-40A3-B381-39306F5816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2" name="Rectangle 23">
              <a:extLst>
                <a:ext uri="{FF2B5EF4-FFF2-40B4-BE49-F238E27FC236}">
                  <a16:creationId xmlns:a16="http://schemas.microsoft.com/office/drawing/2014/main" id="{B27C15B9-7795-4321-AB30-DF1DEF65C1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E"/>
            </a:p>
          </p:txBody>
        </p:sp>
        <p:sp>
          <p:nvSpPr>
            <p:cNvPr id="113" name="Rectangle 25">
              <a:extLst>
                <a:ext uri="{FF2B5EF4-FFF2-40B4-BE49-F238E27FC236}">
                  <a16:creationId xmlns:a16="http://schemas.microsoft.com/office/drawing/2014/main" id="{578EC957-1F3F-4C00-B023-C8725C2171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E"/>
            </a:p>
          </p:txBody>
        </p:sp>
        <p:sp>
          <p:nvSpPr>
            <p:cNvPr id="114" name="Isosceles Triangle 113">
              <a:extLst>
                <a:ext uri="{FF2B5EF4-FFF2-40B4-BE49-F238E27FC236}">
                  <a16:creationId xmlns:a16="http://schemas.microsoft.com/office/drawing/2014/main" id="{3D642632-BBD5-46D6-A91D-9B2BF68219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E"/>
            </a:p>
          </p:txBody>
        </p:sp>
        <p:sp>
          <p:nvSpPr>
            <p:cNvPr id="115" name="Rectangle 27">
              <a:extLst>
                <a:ext uri="{FF2B5EF4-FFF2-40B4-BE49-F238E27FC236}">
                  <a16:creationId xmlns:a16="http://schemas.microsoft.com/office/drawing/2014/main" id="{BF9D518D-AFF5-4DE2-AEE2-0EC15479A9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E"/>
            </a:p>
          </p:txBody>
        </p:sp>
        <p:sp>
          <p:nvSpPr>
            <p:cNvPr id="116" name="Rectangle 28">
              <a:extLst>
                <a:ext uri="{FF2B5EF4-FFF2-40B4-BE49-F238E27FC236}">
                  <a16:creationId xmlns:a16="http://schemas.microsoft.com/office/drawing/2014/main" id="{14EF979B-B00D-460C-BD56-7EEAFB7E0F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E"/>
            </a:p>
          </p:txBody>
        </p:sp>
        <p:sp>
          <p:nvSpPr>
            <p:cNvPr id="117" name="Rectangle 29">
              <a:extLst>
                <a:ext uri="{FF2B5EF4-FFF2-40B4-BE49-F238E27FC236}">
                  <a16:creationId xmlns:a16="http://schemas.microsoft.com/office/drawing/2014/main" id="{3E40F9A1-6B82-400F-9397-26D1D36F1F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E"/>
            </a:p>
          </p:txBody>
        </p:sp>
        <p:sp>
          <p:nvSpPr>
            <p:cNvPr id="118" name="Isosceles Triangle 117">
              <a:extLst>
                <a:ext uri="{FF2B5EF4-FFF2-40B4-BE49-F238E27FC236}">
                  <a16:creationId xmlns:a16="http://schemas.microsoft.com/office/drawing/2014/main" id="{2EF7DDF1-FF86-4CA4-B08B-8939557EBD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E"/>
            </a:p>
          </p:txBody>
        </p:sp>
        <p:sp>
          <p:nvSpPr>
            <p:cNvPr id="119" name="Isosceles Triangle 118">
              <a:extLst>
                <a:ext uri="{FF2B5EF4-FFF2-40B4-BE49-F238E27FC236}">
                  <a16:creationId xmlns:a16="http://schemas.microsoft.com/office/drawing/2014/main" id="{6D7C1F89-72B2-4FDC-B9E2-04F52D5C50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E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42FFBC2-A043-C750-E160-38B3A8279F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6734" y="609600"/>
            <a:ext cx="3737268" cy="13208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600" dirty="0"/>
              <a:t>ISACS Mission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C7AEB4-F3DE-5691-650A-28CBCE04FC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09563" y="2160589"/>
            <a:ext cx="4064439" cy="3880773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buFont typeface="Wingdings 3" charset="2"/>
              <a:buChar char=""/>
            </a:pPr>
            <a:r>
              <a:rPr lang="en-US" sz="2400" dirty="0"/>
              <a:t>To celebrate our artforms, advocate for the policy and practical changes that will allow our artforms to flourish, grow our membership and sustain our </a:t>
            </a:r>
            <a:r>
              <a:rPr lang="en-US" sz="2400" dirty="0" err="1"/>
              <a:t>organisation</a:t>
            </a:r>
            <a:endParaRPr lang="en-US" sz="2400" dirty="0"/>
          </a:p>
        </p:txBody>
      </p:sp>
      <p:pic>
        <p:nvPicPr>
          <p:cNvPr id="5" name="Picture 4" descr="A group of people dancing&#10;&#10;Description automatically generated">
            <a:extLst>
              <a:ext uri="{FF2B5EF4-FFF2-40B4-BE49-F238E27FC236}">
                <a16:creationId xmlns:a16="http://schemas.microsoft.com/office/drawing/2014/main" id="{D4F27346-9160-C5C4-8ADF-C81623D6444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41" r="46072" b="-1"/>
          <a:stretch/>
        </p:blipFill>
        <p:spPr>
          <a:xfrm>
            <a:off x="20" y="-1"/>
            <a:ext cx="5394940" cy="6858001"/>
          </a:xfrm>
          <a:custGeom>
            <a:avLst/>
            <a:gdLst/>
            <a:ahLst/>
            <a:cxnLst/>
            <a:rect l="l" t="t" r="r" b="b"/>
            <a:pathLst>
              <a:path w="5394960" h="6858000">
                <a:moveTo>
                  <a:pt x="842596" y="0"/>
                </a:moveTo>
                <a:lnTo>
                  <a:pt x="5394960" y="0"/>
                </a:lnTo>
                <a:lnTo>
                  <a:pt x="5394960" y="21851"/>
                </a:lnTo>
                <a:lnTo>
                  <a:pt x="4365943" y="6858000"/>
                </a:lnTo>
                <a:lnTo>
                  <a:pt x="0" y="6858000"/>
                </a:lnTo>
                <a:lnTo>
                  <a:pt x="0" y="5666154"/>
                </a:lnTo>
                <a:close/>
              </a:path>
            </a:pathLst>
          </a:custGeom>
        </p:spPr>
      </p:pic>
      <p:sp>
        <p:nvSpPr>
          <p:cNvPr id="140" name="Isosceles Triangle 120">
            <a:extLst>
              <a:ext uri="{FF2B5EF4-FFF2-40B4-BE49-F238E27FC236}">
                <a16:creationId xmlns:a16="http://schemas.microsoft.com/office/drawing/2014/main" id="{3BCB5F6A-9EB0-40B0-9D13-3023E9A205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57120125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person, outdoor, people&#10;&#10;Description automatically generated">
            <a:extLst>
              <a:ext uri="{FF2B5EF4-FFF2-40B4-BE49-F238E27FC236}">
                <a16:creationId xmlns:a16="http://schemas.microsoft.com/office/drawing/2014/main" id="{F3DB7B57-6DDB-4E2C-E854-7BEBE150E78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587"/>
          <a:stretch/>
        </p:blipFill>
        <p:spPr>
          <a:xfrm>
            <a:off x="4269854" y="-1"/>
            <a:ext cx="7922146" cy="6858001"/>
          </a:xfrm>
          <a:custGeom>
            <a:avLst/>
            <a:gdLst/>
            <a:ahLst/>
            <a:cxnLst/>
            <a:rect l="l" t="t" r="r" b="b"/>
            <a:pathLst>
              <a:path w="7922146" h="6858001">
                <a:moveTo>
                  <a:pt x="379987" y="0"/>
                </a:moveTo>
                <a:lnTo>
                  <a:pt x="5304971" y="0"/>
                </a:lnTo>
                <a:lnTo>
                  <a:pt x="7065281" y="0"/>
                </a:lnTo>
                <a:lnTo>
                  <a:pt x="7397540" y="0"/>
                </a:lnTo>
                <a:lnTo>
                  <a:pt x="7397540" y="1"/>
                </a:lnTo>
                <a:lnTo>
                  <a:pt x="7922146" y="1"/>
                </a:lnTo>
                <a:lnTo>
                  <a:pt x="7922146" y="6858001"/>
                </a:lnTo>
                <a:lnTo>
                  <a:pt x="7065281" y="6858001"/>
                </a:lnTo>
                <a:lnTo>
                  <a:pt x="7065281" y="6858000"/>
                </a:lnTo>
                <a:lnTo>
                  <a:pt x="5932989" y="6858000"/>
                </a:lnTo>
                <a:lnTo>
                  <a:pt x="5932989" y="6858001"/>
                </a:lnTo>
                <a:lnTo>
                  <a:pt x="27809" y="6858001"/>
                </a:lnTo>
                <a:lnTo>
                  <a:pt x="1803228" y="4521201"/>
                </a:lnTo>
                <a:close/>
                <a:moveTo>
                  <a:pt x="0" y="0"/>
                </a:moveTo>
                <a:lnTo>
                  <a:pt x="379987" y="0"/>
                </a:lnTo>
                <a:lnTo>
                  <a:pt x="0" y="407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FECAFD7-0576-F375-BF11-AF43502ECA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9086" y="391887"/>
            <a:ext cx="3907970" cy="2303187"/>
          </a:xfrm>
        </p:spPr>
        <p:txBody>
          <a:bodyPr vert="horz" lIns="91440" tIns="45720" rIns="91440" bIns="45720" rtlCol="0">
            <a:normAutofit fontScale="90000"/>
          </a:bodyPr>
          <a:lstStyle/>
          <a:p>
            <a:pPr algn="l"/>
            <a:r>
              <a:rPr lang="en-US" sz="4800" dirty="0"/>
              <a:t>ISACS supports the members in many ways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B9AFAB-F46D-7C5F-0BFF-C8C56E53D2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9086" y="3048001"/>
            <a:ext cx="3907971" cy="3587930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pPr algn="l">
              <a:buFont typeface="Wingdings 3" charset="2"/>
              <a:buChar char=""/>
            </a:pPr>
            <a:r>
              <a:rPr lang="en-US" sz="1600" dirty="0"/>
              <a:t>Info Hub</a:t>
            </a:r>
          </a:p>
          <a:p>
            <a:pPr algn="l">
              <a:buFont typeface="Wingdings 3" charset="2"/>
              <a:buChar char=""/>
            </a:pPr>
            <a:r>
              <a:rPr lang="en-US" sz="1600" dirty="0"/>
              <a:t>Mentoring</a:t>
            </a:r>
          </a:p>
          <a:p>
            <a:pPr algn="l">
              <a:buFont typeface="Wingdings 3" charset="2"/>
              <a:buChar char=""/>
            </a:pPr>
            <a:r>
              <a:rPr lang="en-US" sz="1600" dirty="0"/>
              <a:t>Resource Sharing</a:t>
            </a:r>
          </a:p>
          <a:p>
            <a:pPr algn="l">
              <a:buFont typeface="Wingdings 3" charset="2"/>
              <a:buChar char=""/>
            </a:pPr>
            <a:r>
              <a:rPr lang="en-US" sz="1600" dirty="0"/>
              <a:t>Training</a:t>
            </a:r>
          </a:p>
          <a:p>
            <a:pPr algn="l">
              <a:buFont typeface="Wingdings 3" charset="2"/>
              <a:buChar char=""/>
            </a:pPr>
            <a:r>
              <a:rPr lang="en-US" sz="1600" dirty="0"/>
              <a:t>Residencies</a:t>
            </a:r>
          </a:p>
          <a:p>
            <a:pPr algn="l">
              <a:buFont typeface="Wingdings 3" charset="2"/>
              <a:buChar char=""/>
            </a:pPr>
            <a:r>
              <a:rPr lang="en-US" sz="1600" dirty="0"/>
              <a:t>Networking</a:t>
            </a:r>
          </a:p>
          <a:p>
            <a:pPr algn="l">
              <a:buFont typeface="Wingdings 3" charset="2"/>
              <a:buChar char=""/>
            </a:pPr>
            <a:r>
              <a:rPr lang="en-US" sz="1600" dirty="0"/>
              <a:t>Promotion</a:t>
            </a:r>
          </a:p>
          <a:p>
            <a:pPr algn="l">
              <a:buFont typeface="Wingdings 3" charset="2"/>
              <a:buChar char=""/>
            </a:pPr>
            <a:r>
              <a:rPr lang="en-US" sz="1600" dirty="0"/>
              <a:t>Advocacy</a:t>
            </a:r>
          </a:p>
          <a:p>
            <a:pPr algn="l">
              <a:buFont typeface="Wingdings 3" charset="2"/>
              <a:buChar char=""/>
            </a:pPr>
            <a:r>
              <a:rPr lang="en-US" sz="1600" dirty="0"/>
              <a:t>Partnerships</a:t>
            </a:r>
          </a:p>
          <a:p>
            <a:pPr algn="l">
              <a:buFont typeface="Wingdings 3" charset="2"/>
              <a:buChar char=""/>
            </a:pPr>
            <a:r>
              <a:rPr lang="en-US" sz="1600" dirty="0"/>
              <a:t>Representation</a:t>
            </a:r>
          </a:p>
        </p:txBody>
      </p:sp>
      <p:cxnSp>
        <p:nvCxnSpPr>
          <p:cNvPr id="152" name="Straight Connector 151">
            <a:extLst>
              <a:ext uri="{FF2B5EF4-FFF2-40B4-BE49-F238E27FC236}">
                <a16:creationId xmlns:a16="http://schemas.microsoft.com/office/drawing/2014/main" id="{A57C1A16-B8AB-4D99-A195-A38F556A6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71012" y="0"/>
            <a:ext cx="1219200" cy="685800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4" name="Straight Connector 153">
            <a:extLst>
              <a:ext uri="{FF2B5EF4-FFF2-40B4-BE49-F238E27FC236}">
                <a16:creationId xmlns:a16="http://schemas.microsoft.com/office/drawing/2014/main" id="{F8A9B20B-D1DD-4573-B5EC-5580295192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6" name="Rectangle 23">
            <a:extLst>
              <a:ext uri="{FF2B5EF4-FFF2-40B4-BE49-F238E27FC236}">
                <a16:creationId xmlns:a16="http://schemas.microsoft.com/office/drawing/2014/main" id="{66D61E08-70C3-48D8-BEA0-787111DC30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81476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IE"/>
          </a:p>
        </p:txBody>
      </p:sp>
      <p:sp>
        <p:nvSpPr>
          <p:cNvPr id="158" name="Rectangle 25">
            <a:extLst>
              <a:ext uri="{FF2B5EF4-FFF2-40B4-BE49-F238E27FC236}">
                <a16:creationId xmlns:a16="http://schemas.microsoft.com/office/drawing/2014/main" id="{FC55298F-0AE5-478E-AD2B-03C2614C58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03442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IE"/>
          </a:p>
        </p:txBody>
      </p:sp>
      <p:sp>
        <p:nvSpPr>
          <p:cNvPr id="160" name="Isosceles Triangle 24">
            <a:extLst>
              <a:ext uri="{FF2B5EF4-FFF2-40B4-BE49-F238E27FC236}">
                <a16:creationId xmlns:a16="http://schemas.microsoft.com/office/drawing/2014/main" id="{C180E4EA-0B63-4779-A895-7E90E71088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32333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IE"/>
          </a:p>
        </p:txBody>
      </p:sp>
      <p:sp>
        <p:nvSpPr>
          <p:cNvPr id="162" name="Rectangle 27">
            <a:extLst>
              <a:ext uri="{FF2B5EF4-FFF2-40B4-BE49-F238E27FC236}">
                <a16:creationId xmlns:a16="http://schemas.microsoft.com/office/drawing/2014/main" id="{CEE01D9D-3DE8-4EED-B0D3-8F3C79CC76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34500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4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IE"/>
          </a:p>
        </p:txBody>
      </p:sp>
      <p:sp>
        <p:nvSpPr>
          <p:cNvPr id="164" name="Rectangle 28">
            <a:extLst>
              <a:ext uri="{FF2B5EF4-FFF2-40B4-BE49-F238E27FC236}">
                <a16:creationId xmlns:a16="http://schemas.microsoft.com/office/drawing/2014/main" id="{89AF5CE9-607F-43F4-8983-DCD6DA4051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98730" y="-8467"/>
            <a:ext cx="1290094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IE"/>
          </a:p>
        </p:txBody>
      </p:sp>
      <p:sp>
        <p:nvSpPr>
          <p:cNvPr id="166" name="Rectangle 29">
            <a:extLst>
              <a:ext uri="{FF2B5EF4-FFF2-40B4-BE49-F238E27FC236}">
                <a16:creationId xmlns:a16="http://schemas.microsoft.com/office/drawing/2014/main" id="{6EEA2DBD-9E1E-4521-8C01-F32AD18A89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38999" y="-8467"/>
            <a:ext cx="1249825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IE"/>
          </a:p>
        </p:txBody>
      </p:sp>
      <p:sp>
        <p:nvSpPr>
          <p:cNvPr id="168" name="Isosceles Triangle 29">
            <a:extLst>
              <a:ext uri="{FF2B5EF4-FFF2-40B4-BE49-F238E27FC236}">
                <a16:creationId xmlns:a16="http://schemas.microsoft.com/office/drawing/2014/main" id="{15BBD2C1-BA9B-46A9-A27A-33498B1692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71666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2786244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5" name="Group 104">
            <a:extLst>
              <a:ext uri="{FF2B5EF4-FFF2-40B4-BE49-F238E27FC236}">
                <a16:creationId xmlns:a16="http://schemas.microsoft.com/office/drawing/2014/main" id="{609316A9-990D-4EC3-A671-70EE5C1493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79" name="Straight Connector 78">
              <a:extLst>
                <a:ext uri="{FF2B5EF4-FFF2-40B4-BE49-F238E27FC236}">
                  <a16:creationId xmlns:a16="http://schemas.microsoft.com/office/drawing/2014/main" id="{9B0C6109-9159-49CA-AD7A-F9035539DB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686F14F5-308C-4EB6-87AB-05DE9501B1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6" name="Rectangle 23">
              <a:extLst>
                <a:ext uri="{FF2B5EF4-FFF2-40B4-BE49-F238E27FC236}">
                  <a16:creationId xmlns:a16="http://schemas.microsoft.com/office/drawing/2014/main" id="{BA032363-A188-47C5-9D59-9B788809DC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E"/>
            </a:p>
          </p:txBody>
        </p:sp>
        <p:sp>
          <p:nvSpPr>
            <p:cNvPr id="107" name="Rectangle 25">
              <a:extLst>
                <a:ext uri="{FF2B5EF4-FFF2-40B4-BE49-F238E27FC236}">
                  <a16:creationId xmlns:a16="http://schemas.microsoft.com/office/drawing/2014/main" id="{2C4077DF-6BB9-4069-AD28-6B1664EBB0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E"/>
            </a:p>
          </p:txBody>
        </p:sp>
        <p:sp>
          <p:nvSpPr>
            <p:cNvPr id="108" name="Isosceles Triangle 107">
              <a:extLst>
                <a:ext uri="{FF2B5EF4-FFF2-40B4-BE49-F238E27FC236}">
                  <a16:creationId xmlns:a16="http://schemas.microsoft.com/office/drawing/2014/main" id="{1D2B8B50-3419-41ED-9A9F-3CF9EEBBD3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E"/>
            </a:p>
          </p:txBody>
        </p:sp>
        <p:sp>
          <p:nvSpPr>
            <p:cNvPr id="109" name="Rectangle 27">
              <a:extLst>
                <a:ext uri="{FF2B5EF4-FFF2-40B4-BE49-F238E27FC236}">
                  <a16:creationId xmlns:a16="http://schemas.microsoft.com/office/drawing/2014/main" id="{5C640498-2E73-4FA2-BEB6-C3596A458C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E"/>
            </a:p>
          </p:txBody>
        </p:sp>
        <p:sp>
          <p:nvSpPr>
            <p:cNvPr id="110" name="Rectangle 28">
              <a:extLst>
                <a:ext uri="{FF2B5EF4-FFF2-40B4-BE49-F238E27FC236}">
                  <a16:creationId xmlns:a16="http://schemas.microsoft.com/office/drawing/2014/main" id="{3240EEFC-4112-4C39-A816-C815774F6D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E"/>
            </a:p>
          </p:txBody>
        </p:sp>
        <p:sp>
          <p:nvSpPr>
            <p:cNvPr id="111" name="Rectangle 29">
              <a:extLst>
                <a:ext uri="{FF2B5EF4-FFF2-40B4-BE49-F238E27FC236}">
                  <a16:creationId xmlns:a16="http://schemas.microsoft.com/office/drawing/2014/main" id="{ADF362B0-03EA-4800-9FAA-9F128587E4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E"/>
            </a:p>
          </p:txBody>
        </p:sp>
        <p:sp>
          <p:nvSpPr>
            <p:cNvPr id="112" name="Isosceles Triangle 111">
              <a:extLst>
                <a:ext uri="{FF2B5EF4-FFF2-40B4-BE49-F238E27FC236}">
                  <a16:creationId xmlns:a16="http://schemas.microsoft.com/office/drawing/2014/main" id="{0BA84559-2F4C-4795-9246-4C563F942D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E"/>
            </a:p>
          </p:txBody>
        </p:sp>
        <p:sp>
          <p:nvSpPr>
            <p:cNvPr id="113" name="Isosceles Triangle 112">
              <a:extLst>
                <a:ext uri="{FF2B5EF4-FFF2-40B4-BE49-F238E27FC236}">
                  <a16:creationId xmlns:a16="http://schemas.microsoft.com/office/drawing/2014/main" id="{FA77A1AA-CA47-4A91-A0A1-0A8CE31A98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E"/>
            </a:p>
          </p:txBody>
        </p:sp>
      </p:grpSp>
      <p:pic>
        <p:nvPicPr>
          <p:cNvPr id="6" name="Content Placeholder 5" descr="A number of individuals in different colors&#10;&#10;Description automatically generated with medium confidence">
            <a:extLst>
              <a:ext uri="{FF2B5EF4-FFF2-40B4-BE49-F238E27FC236}">
                <a16:creationId xmlns:a16="http://schemas.microsoft.com/office/drawing/2014/main" id="{FE53D4F6-109C-7905-838E-74D18CE581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4021" y="58269"/>
            <a:ext cx="5776538" cy="6876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70622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9526EB1-545F-3E98-9861-F80433E28A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0950" y="164188"/>
            <a:ext cx="4608776" cy="883517"/>
          </a:xfrm>
        </p:spPr>
        <p:txBody>
          <a:bodyPr>
            <a:normAutofit fontScale="90000"/>
          </a:bodyPr>
          <a:lstStyle/>
          <a:p>
            <a:r>
              <a:rPr lang="en-IE" dirty="0"/>
              <a:t>2023 Funders</a:t>
            </a:r>
          </a:p>
        </p:txBody>
      </p:sp>
      <p:pic>
        <p:nvPicPr>
          <p:cNvPr id="4" name="Picture 3" descr="A black and gold text&#10;&#10;Description automatically generated">
            <a:extLst>
              <a:ext uri="{FF2B5EF4-FFF2-40B4-BE49-F238E27FC236}">
                <a16:creationId xmlns:a16="http://schemas.microsoft.com/office/drawing/2014/main" id="{561D1ACE-CAB2-EDFA-214A-4C1C0AED41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5754" y="3279621"/>
            <a:ext cx="4977562" cy="1219500"/>
          </a:xfrm>
          <a:prstGeom prst="rect">
            <a:avLst/>
          </a:prstGeom>
        </p:spPr>
      </p:pic>
      <p:pic>
        <p:nvPicPr>
          <p:cNvPr id="6" name="Picture 5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A96C09A6-7427-FE6B-A181-45BEEED78A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2508" y="4962358"/>
            <a:ext cx="4977562" cy="883517"/>
          </a:xfrm>
          <a:prstGeom prst="rect">
            <a:avLst/>
          </a:prstGeom>
        </p:spPr>
      </p:pic>
      <p:pic>
        <p:nvPicPr>
          <p:cNvPr id="13" name="Picture 12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F5134FA1-6F26-1A9C-6EB9-B6E16F6D1C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08515" y="778523"/>
            <a:ext cx="3562535" cy="1934690"/>
          </a:xfrm>
          <a:prstGeom prst="rect">
            <a:avLst/>
          </a:prstGeom>
        </p:spPr>
      </p:pic>
      <p:pic>
        <p:nvPicPr>
          <p:cNvPr id="15" name="Picture 14" descr="A black background with words&#10;&#10;Description automatically generated">
            <a:extLst>
              <a:ext uri="{FF2B5EF4-FFF2-40B4-BE49-F238E27FC236}">
                <a16:creationId xmlns:a16="http://schemas.microsoft.com/office/drawing/2014/main" id="{5B0CF50B-703C-C9A4-4E0C-AB74552CAF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72495" y="839826"/>
            <a:ext cx="6736020" cy="2105006"/>
          </a:xfrm>
          <a:prstGeom prst="rect">
            <a:avLst/>
          </a:prstGeom>
        </p:spPr>
      </p:pic>
      <p:pic>
        <p:nvPicPr>
          <p:cNvPr id="17" name="Picture 16" descr="A close up of a logo&#10;&#10;Description automatically generated">
            <a:extLst>
              <a:ext uri="{FF2B5EF4-FFF2-40B4-BE49-F238E27FC236}">
                <a16:creationId xmlns:a16="http://schemas.microsoft.com/office/drawing/2014/main" id="{F1F0FF6A-3371-BD1A-C8A0-FD0240C026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08515" y="3279621"/>
            <a:ext cx="2764941" cy="1423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08049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Facet">
  <a:themeElements>
    <a:clrScheme name="Custom 5">
      <a:dk1>
        <a:sysClr val="windowText" lastClr="000000"/>
      </a:dk1>
      <a:lt1>
        <a:sysClr val="window" lastClr="FFFFFF"/>
      </a:lt1>
      <a:dk2>
        <a:srgbClr val="455F51"/>
      </a:dk2>
      <a:lt2>
        <a:srgbClr val="DFF0D3"/>
      </a:lt2>
      <a:accent1>
        <a:srgbClr val="44C1A3"/>
      </a:accent1>
      <a:accent2>
        <a:srgbClr val="4EB3CF"/>
      </a:accent2>
      <a:accent3>
        <a:srgbClr val="8ED9C7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0</TotalTime>
  <Words>1594</Words>
  <Application>Microsoft Office PowerPoint</Application>
  <PresentationFormat>Widescreen</PresentationFormat>
  <Paragraphs>246</Paragraphs>
  <Slides>52</Slides>
  <Notes>34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60" baseType="lpstr">
      <vt:lpstr>Arial</vt:lpstr>
      <vt:lpstr>Calibri</vt:lpstr>
      <vt:lpstr>OmnesMedium</vt:lpstr>
      <vt:lpstr>omnes-pro</vt:lpstr>
      <vt:lpstr>Omnes-Regular</vt:lpstr>
      <vt:lpstr>Trebuchet MS</vt:lpstr>
      <vt:lpstr>Wingdings 3</vt:lpstr>
      <vt:lpstr>Facet</vt:lpstr>
      <vt:lpstr>PowerPoint Presentation</vt:lpstr>
      <vt:lpstr>PowerPoint Presentation</vt:lpstr>
      <vt:lpstr>Minutes of AGM 23  &amp; Matters Arising</vt:lpstr>
      <vt:lpstr>2023 Annual Report &amp; Future Plans</vt:lpstr>
      <vt:lpstr>ISACS Vision</vt:lpstr>
      <vt:lpstr>ISACS Mission</vt:lpstr>
      <vt:lpstr>ISACS supports the members in many ways</vt:lpstr>
      <vt:lpstr>PowerPoint Presentation</vt:lpstr>
      <vt:lpstr>2023 Funders</vt:lpstr>
      <vt:lpstr>ISACS Company Structure</vt:lpstr>
      <vt:lpstr>PowerPoint Presentation</vt:lpstr>
      <vt:lpstr>Top three reasons for becoming a member of ISACS remain unchanged since 2022</vt:lpstr>
      <vt:lpstr>PowerPoint Presentation</vt:lpstr>
      <vt:lpstr>ISACS Member Types</vt:lpstr>
      <vt:lpstr>  ISACS Membership Chart </vt:lpstr>
      <vt:lpstr>PowerPoint Presentation</vt:lpstr>
      <vt:lpstr>Arts Council of Ireland funding CSAS 2019-2023</vt:lpstr>
      <vt:lpstr>Arts Council of Ireland funding CSAS 2019-2023</vt:lpstr>
      <vt:lpstr>% Arts Council contribution to CSAS 2019-2023</vt:lpstr>
      <vt:lpstr>Overview of Programme of Activities 2023</vt:lpstr>
      <vt:lpstr>Celebrate  </vt:lpstr>
      <vt:lpstr>Celebrate</vt:lpstr>
      <vt:lpstr>Celebrate</vt:lpstr>
      <vt:lpstr>Celebrate</vt:lpstr>
      <vt:lpstr>Advocate</vt:lpstr>
      <vt:lpstr>Grow | Professional Development</vt:lpstr>
      <vt:lpstr>Grow | Info Hub</vt:lpstr>
      <vt:lpstr>Grow | DELVE</vt:lpstr>
      <vt:lpstr>Grow | International</vt:lpstr>
      <vt:lpstr>Grow | Fira Tàrrega</vt:lpstr>
      <vt:lpstr>Grow | See Here in partnership with Culture Ireland</vt:lpstr>
      <vt:lpstr>GROW| Arts Residencies</vt:lpstr>
      <vt:lpstr>LIFT with  Wexford Arts Centre &amp;  Wexford County Council</vt:lpstr>
      <vt:lpstr>Inis Oírr with Áras Éanna Arts Centre</vt:lpstr>
      <vt:lpstr>Selected  Áras Éanna  artists 2024</vt:lpstr>
      <vt:lpstr>NEST with Waterford Spraoi</vt:lpstr>
      <vt:lpstr>AC International Residency Initiative Scheme - IRIS</vt:lpstr>
      <vt:lpstr>JumpStart with Cairde, Earagail &amp; IADF</vt:lpstr>
      <vt:lpstr>Selected artist for 2023/24 Ashton </vt:lpstr>
      <vt:lpstr>Sustain  We increased and diversified our funding and enhanced human capacity.  We revised the next steps on the ISACS strategic plan ending in 2025.  We completed a full board and policy review and enhanced our governance skills. We are currently developing our EDI knowledge</vt:lpstr>
      <vt:lpstr>PowerPoint Presentation</vt:lpstr>
      <vt:lpstr>All this work is not possible without the commitment, participation, voice and demand from you; the ISACS members. Keep asking!</vt:lpstr>
      <vt:lpstr>Nominations to the Board</vt:lpstr>
      <vt:lpstr>PowerPoint Presentation</vt:lpstr>
      <vt:lpstr>2023 Financial Report &amp; Appointment of Auditors</vt:lpstr>
      <vt:lpstr>ISACS AC Strategic funding  growth</vt:lpstr>
      <vt:lpstr>PowerPoint Presentation</vt:lpstr>
      <vt:lpstr>ISACS Other income graph</vt:lpstr>
      <vt:lpstr>Any Other Business</vt:lpstr>
      <vt:lpstr>Membership Updates</vt:lpstr>
      <vt:lpstr>Your Time</vt:lpstr>
      <vt:lpstr> Contact us: www.isacs.ie   Brendan Fahy info@isacs.ie  Cristina Ciampaglione marketing@isacs.ie  Lucy Medlycott director@isacs.ie  Helen Collins operations@isacs.ie  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AGM 2020</dc:title>
  <dc:creator>ISACS Main contact</dc:creator>
  <cp:lastModifiedBy>Lucy Medlycott</cp:lastModifiedBy>
  <cp:revision>90</cp:revision>
  <dcterms:created xsi:type="dcterms:W3CDTF">2020-04-28T08:33:36Z</dcterms:created>
  <dcterms:modified xsi:type="dcterms:W3CDTF">2024-04-23T13:10:06Z</dcterms:modified>
</cp:coreProperties>
</file>